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9C2D"/>
    <a:srgbClr val="406B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A5F98-24E9-586A-3B80-863F60DAE6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5C8A2-2C4F-7716-9F81-A58BFEE6C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22542-E81E-B38E-E9F8-2B19D315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95D92-A376-A06B-633E-B8E42B42E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26805-55FC-C2F6-CBA6-56AC3DB73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7078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AF6E-3E90-D244-C483-A749E5C1D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95A3F-3049-EFD1-B633-1654E4C88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CB78-2212-6066-72C5-CB6456928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9750D-417D-AFDC-FC53-EA73E6CB6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9E00C-3E96-714B-6A7F-89C784B7B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9597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C014A-EEAE-873A-60DD-27F4B8476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98BF0-3A2E-7194-FA41-F611B23CD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74464-5E5D-0784-360A-447D68859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CEEBB-F791-632E-6B8A-3B8AA5281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3FCBE-1358-CB1E-8A33-76F45BC50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4968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F61BC-EDB2-4F40-388B-8EDEA472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B0D70-B267-EC17-453F-87CA77FEFA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075FD-4B1F-8B28-1AAF-F5B75F613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75C05-06A7-AD28-1196-4A25203C7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E52C6-B000-BC52-1142-7482D65CC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AA3C8C-DEC5-004C-9D8B-A3B42222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75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767FA-BD9F-F173-9FFA-3D0B2B59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8BE5B7-A836-5F01-76A6-581D90466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31F30-76D1-6016-0D84-1F4242A24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8206E1-98FB-8BD3-3C1C-5F76F7713E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D7447F-AB17-BF34-B85F-FF08878B9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E5ED4A-0ECC-59AB-6D1B-CE501DA0C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BD027A-1B8E-9EC2-EE19-344F1840D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9683EF-66E7-AB0A-FF18-0001FF9B5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907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208A-6899-62B4-050A-2D811078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C651F2-186D-FC65-0BBD-EBE45DAF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6D3C85-C7BB-6FDE-E57E-601C037C8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9FD52-6F03-D11C-82A7-4DFDC438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1797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DAB27C-3AB5-2214-79E9-CA377D67A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47F72D-BC4A-4E4D-5F38-BC7DA8B6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23009-DEC6-8102-08ED-48C4D373E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359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7D495-D454-617D-5490-C77D8DF10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83480-3D7C-33FE-B571-2B0B0DEF1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0B6B6-4DA0-2E36-319D-1331A9BDD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FFBED-2730-EFB2-A5CC-8316E0300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B87F4C-DCA3-989D-B362-7C80B93F5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8409B-D965-7B8A-82E1-6908E0E99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75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3419E-5161-CAC1-2412-52D0A8356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27561C-F513-F168-30FE-986434A85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2D8E2-11B8-6991-F2DD-CCE525DA0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69D60-868D-1915-A003-7B7C65A6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B3C67-D3CC-E094-815E-184FB871B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909CD-D6FD-7272-65EE-67E915B87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552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AC6C4-2CEE-F979-548E-3E0DA3486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BA638-FF24-A19F-18A6-19A85F843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1D766-65B1-71D2-0C81-CB83A8AE4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4DE97-3FD7-3E17-9F64-CD5DD9E1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F00FA-D3A9-4627-1A7B-606DE0BA9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39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A13451-ED19-4979-D766-6232FD6CF8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132855-020D-3ECA-3BD5-4A24A3806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E1F7C-F3C0-C90D-8971-BB448B5C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09A10-F164-ED99-6064-DDF10321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DD8AB-4646-954F-E89F-77C3C0D2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1317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35284-1542-51B5-861A-ABD42669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528E5-8684-542E-8701-FED9160FD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B5324-FFC0-4324-BC64-AE2A6273F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3B4CA-25DF-41C7-B4A2-E46FB34368BC}" type="datetimeFigureOut">
              <a:rPr lang="en-IN" smtClean="0"/>
              <a:t>14-12-2023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0AA90-494E-1366-963B-FD9B29499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3CDA1-11DD-6215-1032-2C08B6B936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B6FFC-EA29-4EDA-8DFB-0CC703A3B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899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26BB3-AC65-3DB9-56CF-5E7BF9B8D4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9592" y="783771"/>
            <a:ext cx="8948057" cy="998376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TOPICS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0F708A-A0E1-6B70-3A9C-5198A816EE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886" y="2397967"/>
            <a:ext cx="11066106" cy="4012163"/>
          </a:xfrm>
        </p:spPr>
        <p:txBody>
          <a:bodyPr>
            <a:normAutofit lnSpcReduction="10000"/>
          </a:bodyPr>
          <a:lstStyle/>
          <a:p>
            <a:pPr marL="457200" indent="-457200" algn="l">
              <a:lnSpc>
                <a:spcPct val="200000"/>
              </a:lnSpc>
              <a:buAutoNum type="arabicPeriod"/>
            </a:pPr>
            <a:r>
              <a:rPr lang="en-IN" dirty="0">
                <a:latin typeface="FT System Blank" pitchFamily="2" charset="0"/>
              </a:rPr>
              <a:t>DUBAI CONSENSUS                       GS-3, GS-1, PRELIMS, INTERVIEW</a:t>
            </a:r>
          </a:p>
          <a:p>
            <a:pPr marL="457200" indent="-457200" algn="l">
              <a:lnSpc>
                <a:spcPct val="200000"/>
              </a:lnSpc>
              <a:buAutoNum type="arabicPeriod"/>
            </a:pPr>
            <a:r>
              <a:rPr lang="en-US" dirty="0">
                <a:latin typeface="FT System Blank" pitchFamily="2" charset="0"/>
              </a:rPr>
              <a:t>NEW DELHI DECLARATION ON ARTIFICIAL INTELLIGENCE              GS-3, PRELIMS, INTERVIEW</a:t>
            </a:r>
          </a:p>
          <a:p>
            <a:pPr marL="457200" indent="-457200" algn="l">
              <a:lnSpc>
                <a:spcPct val="200000"/>
              </a:lnSpc>
              <a:buAutoNum type="arabicPeriod"/>
            </a:pPr>
            <a:r>
              <a:rPr lang="en-US" dirty="0">
                <a:latin typeface="FT System Blank" pitchFamily="2" charset="0"/>
              </a:rPr>
              <a:t>'AMRIT' TECHNOLOGY             PRELIMS</a:t>
            </a:r>
          </a:p>
          <a:p>
            <a:pPr marL="457200" indent="-457200" algn="l">
              <a:lnSpc>
                <a:spcPct val="200000"/>
              </a:lnSpc>
              <a:buAutoNum type="arabicPeriod"/>
            </a:pPr>
            <a:r>
              <a:rPr lang="en-US" dirty="0">
                <a:latin typeface="FT System Blank" pitchFamily="2" charset="0"/>
              </a:rPr>
              <a:t>PURNIMA DEVI BARMAN                                  GS-5, PRELIMS, INTERVIEW</a:t>
            </a:r>
          </a:p>
          <a:p>
            <a:pPr marL="457200" indent="-457200" algn="l">
              <a:buAutoNum type="arabicPeriod"/>
            </a:pPr>
            <a:endParaRPr lang="en-IN" dirty="0">
              <a:latin typeface="FT System Blank" pitchFamily="2" charset="0"/>
            </a:endParaRPr>
          </a:p>
          <a:p>
            <a:pPr algn="l"/>
            <a:endParaRPr lang="en-IN" dirty="0">
              <a:latin typeface="FT System Blank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87A3C7-C321-3533-DFC7-3F1B72540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394" y="2691923"/>
            <a:ext cx="732866" cy="297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800801-1698-8530-A460-EB8EFC247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0602" y="3569002"/>
            <a:ext cx="732866" cy="2977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F800DF-9AC1-C7E5-FBA6-B07424BFC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389" y="4998565"/>
            <a:ext cx="376876" cy="3768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B94FCB-7E2E-649C-A0F5-4E8BB886E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48" y="5938442"/>
            <a:ext cx="2017396" cy="27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14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6CF84-F5E9-F9A3-A08B-266B1BB57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9797"/>
            <a:ext cx="9066245" cy="1259632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DUBAI CONSENSUS</a:t>
            </a:r>
          </a:p>
        </p:txBody>
      </p:sp>
      <p:pic>
        <p:nvPicPr>
          <p:cNvPr id="3074" name="Picture 2" descr="At COP28, nations agree to transition away from fossil fuels and ...">
            <a:extLst>
              <a:ext uri="{FF2B5EF4-FFF2-40B4-BE49-F238E27FC236}">
                <a16:creationId xmlns:a16="http://schemas.microsoft.com/office/drawing/2014/main" id="{93D1B17C-AF56-F60B-0991-D2225816C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559" y="2558239"/>
            <a:ext cx="4920881" cy="328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864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7B58C-6EBC-091A-A1FF-1736880F3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E54A6-63B7-BF14-0570-22F3337EBA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7282" y="1825625"/>
            <a:ext cx="6624734" cy="4239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IN" sz="2400" dirty="0">
                <a:latin typeface="FT System Blank" pitchFamily="2" charset="0"/>
              </a:rPr>
              <a:t>The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Dubai Consensus</a:t>
            </a:r>
            <a:r>
              <a:rPr lang="en-IN" sz="2400" dirty="0">
                <a:latin typeface="FT System Blank" pitchFamily="2" charset="0"/>
              </a:rPr>
              <a:t>, a significant resolution towards reducing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fossil fuel dependency</a:t>
            </a:r>
            <a:r>
              <a:rPr lang="en-IN" sz="2400" dirty="0">
                <a:latin typeface="FT System Blank" pitchFamily="2" charset="0"/>
              </a:rPr>
              <a:t> was adopted in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COP 28</a:t>
            </a:r>
            <a:r>
              <a:rPr lang="en-IN" sz="2400" dirty="0">
                <a:latin typeface="FT System Blank" pitchFamily="2" charset="0"/>
              </a:rPr>
              <a:t>,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Dubai</a:t>
            </a:r>
            <a:r>
              <a:rPr lang="en-IN" sz="2400" dirty="0">
                <a:latin typeface="FT System Blank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deal calls for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transitioning away </a:t>
            </a:r>
            <a:r>
              <a:rPr lang="en-US" sz="2400" dirty="0">
                <a:latin typeface="FT System Blank" pitchFamily="2" charset="0"/>
              </a:rPr>
              <a:t>from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fossil fuels</a:t>
            </a:r>
            <a:r>
              <a:rPr lang="en-US" sz="2400" dirty="0">
                <a:latin typeface="FT System Blank" pitchFamily="2" charset="0"/>
              </a:rPr>
              <a:t>, but it does not go so far as to seek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phase-out </a:t>
            </a:r>
            <a:r>
              <a:rPr lang="en-US" sz="2400" dirty="0">
                <a:latin typeface="FT System Blank" pitchFamily="2" charset="0"/>
              </a:rPr>
              <a:t>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fossil fuels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83215E-DBE6-5105-D5DA-D201689FF0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53274" y="1825625"/>
            <a:ext cx="3851725" cy="3737769"/>
          </a:xfrm>
        </p:spPr>
      </p:pic>
    </p:spTree>
    <p:extLst>
      <p:ext uri="{BB962C8B-B14F-4D97-AF65-F5344CB8AC3E}">
        <p14:creationId xmlns:p14="http://schemas.microsoft.com/office/powerpoint/2010/main" val="676908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2ADFC-0F01-2019-51AF-EC85B76B2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DUBAI CONSENSUS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D385-2A7C-3A7B-2C79-6A33B767DA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9208" y="1825625"/>
            <a:ext cx="10384972" cy="42952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KEY CLAUSE</a:t>
            </a:r>
            <a:r>
              <a:rPr lang="en-IN" sz="2400" dirty="0">
                <a:latin typeface="FT System Blank" pitchFamily="2" charset="0"/>
              </a:rPr>
              <a:t>: The resolution emphasises transitioning away from fossil fuels to achieve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net zero emissions </a:t>
            </a:r>
            <a:r>
              <a:rPr lang="en-IN" sz="2400" dirty="0">
                <a:latin typeface="FT System Blank" pitchFamily="2" charset="0"/>
              </a:rPr>
              <a:t>by </a:t>
            </a: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2050</a:t>
            </a:r>
            <a:r>
              <a:rPr lang="en-IN" sz="2400" dirty="0">
                <a:latin typeface="FT System Blank" pitchFamily="2" charset="0"/>
              </a:rPr>
              <a:t>, aligning with scientific recommendations to limit global temperature rise.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rgbClr val="FF0000"/>
                </a:solidFill>
                <a:latin typeface="FT System Blank" pitchFamily="2" charset="0"/>
              </a:rPr>
              <a:t>BALANCE BETWEEN COUNTRIES</a:t>
            </a:r>
            <a:r>
              <a:rPr lang="en-IN" sz="2400" dirty="0">
                <a:latin typeface="FT System Blank" pitchFamily="2" charset="0"/>
              </a:rPr>
              <a:t>: The text reflects a compromise between developed and developing nations on climate action and responsibility.</a:t>
            </a:r>
          </a:p>
        </p:txBody>
      </p:sp>
    </p:spTree>
    <p:extLst>
      <p:ext uri="{BB962C8B-B14F-4D97-AF65-F5344CB8AC3E}">
        <p14:creationId xmlns:p14="http://schemas.microsoft.com/office/powerpoint/2010/main" val="221633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7E067-AFB7-E95B-6A41-535AFA6C6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7281" y="1483566"/>
            <a:ext cx="6643397" cy="492656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METHANE EMISSIONS</a:t>
            </a:r>
            <a:r>
              <a:rPr lang="en-US" sz="2400" dirty="0">
                <a:latin typeface="FT System Blank" pitchFamily="2" charset="0"/>
              </a:rPr>
              <a:t>: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COP28</a:t>
            </a:r>
            <a:r>
              <a:rPr lang="en-US" sz="2400" dirty="0">
                <a:latin typeface="FT System Blank" pitchFamily="2" charset="0"/>
              </a:rPr>
              <a:t> for the first time brings in mention of methane,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non-carbon dioxide greenhouse gas </a:t>
            </a:r>
            <a:r>
              <a:rPr lang="en-US" sz="2400" dirty="0">
                <a:latin typeface="FT System Blank" pitchFamily="2" charset="0"/>
              </a:rPr>
              <a:t>that is more potent, in its heat trapping effect, than carbon dioxide.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COAL USAGE</a:t>
            </a:r>
            <a:r>
              <a:rPr lang="en-US" sz="2400" dirty="0">
                <a:latin typeface="FT System Blank" pitchFamily="2" charset="0"/>
              </a:rPr>
              <a:t>: The final text moderated its stance on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coal</a:t>
            </a:r>
            <a:r>
              <a:rPr lang="en-US" sz="2400" dirty="0">
                <a:latin typeface="FT System Blank" pitchFamily="2" charset="0"/>
              </a:rPr>
              <a:t>, crucial for countries like India, calling for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phase-down</a:t>
            </a:r>
            <a:r>
              <a:rPr lang="en-US" sz="2400" dirty="0">
                <a:latin typeface="FT System Blank" pitchFamily="2" charset="0"/>
              </a:rPr>
              <a:t> rather than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rapid phase-out</a:t>
            </a:r>
            <a:r>
              <a:rPr lang="en-US" sz="2400" dirty="0">
                <a:latin typeface="FT System Blank" pitchFamily="2" charset="0"/>
              </a:rPr>
              <a:t>.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61B0DCE-9190-E030-824A-55D9495E55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207" y="1878222"/>
            <a:ext cx="3822781" cy="382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417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681FB-4102-C08F-416B-9F33F5731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870" y="1614196"/>
            <a:ext cx="10207689" cy="29391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NATURAL GAS AS A ‘TRANSITION FUEL</a:t>
            </a:r>
            <a:r>
              <a:rPr lang="en-US" sz="2400" dirty="0">
                <a:latin typeface="FT System Blank" pitchFamily="2" charset="0"/>
              </a:rPr>
              <a:t>’: The text’s reference to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natural gas </a:t>
            </a:r>
            <a:r>
              <a:rPr lang="en-US" sz="2400" dirty="0">
                <a:latin typeface="FT System Blank" pitchFamily="2" charset="0"/>
              </a:rPr>
              <a:t>as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transitional fuel </a:t>
            </a:r>
            <a:r>
              <a:rPr lang="en-US" sz="2400" dirty="0">
                <a:latin typeface="FT System Blank" pitchFamily="2" charset="0"/>
              </a:rPr>
              <a:t>could favor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gas-producing countries </a:t>
            </a:r>
            <a:r>
              <a:rPr lang="en-US" sz="2400" dirty="0">
                <a:latin typeface="FT System Blank" pitchFamily="2" charset="0"/>
              </a:rPr>
              <a:t>and overlook the need for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developed countries </a:t>
            </a:r>
            <a:r>
              <a:rPr lang="en-US" sz="2400" dirty="0">
                <a:latin typeface="FT System Blank" pitchFamily="2" charset="0"/>
              </a:rPr>
              <a:t>to close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finance gap</a:t>
            </a:r>
            <a:r>
              <a:rPr lang="en-US" sz="2400" dirty="0">
                <a:latin typeface="FT System Blank" pitchFamily="2" charset="0"/>
              </a:rPr>
              <a:t> 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climate adaptation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088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A2CBF-3A99-3822-349C-18353D1AC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CHALLENGES IN FRONT OF INDIA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1A729-C8C5-E3BF-831B-F716CC6BAF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7282" y="1825625"/>
            <a:ext cx="10758196" cy="425793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Net Zero by 2070</a:t>
            </a:r>
            <a:r>
              <a:rPr lang="en-US" sz="2400" dirty="0">
                <a:latin typeface="FT System Blank" pitchFamily="2" charset="0"/>
              </a:rPr>
              <a:t>: India has committed to achieving a net-zero state by 2070, alongside expanding its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renewable energy capacity</a:t>
            </a:r>
            <a:r>
              <a:rPr lang="en-US" sz="2400" dirty="0">
                <a:latin typeface="FT System Blank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Fossil fuel transition and financial support</a:t>
            </a:r>
            <a:r>
              <a:rPr lang="en-US" sz="2400" dirty="0">
                <a:latin typeface="FT System Blank" pitchFamily="2" charset="0"/>
              </a:rPr>
              <a:t>: The Dubai Consensus calls for a transition away from fossil fuels, but the lack of stronger, binding commitments and firm financial support from developed nations poses a major challenge for India.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36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DEACA-7D3B-335B-FBE8-424F36330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722" y="830425"/>
            <a:ext cx="9881119" cy="1496592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DELHI DECLARATION ON ARTIFICIAL INTELLIGENCE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34A685-6BAF-8E93-6BEE-858D9DBF0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468" y="2774905"/>
            <a:ext cx="5161626" cy="288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94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9F8D9-6966-C8C5-C13B-A6A10B699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0F16-FF77-0E2B-D321-8B50958CEF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5233" y="1825625"/>
            <a:ext cx="5750767" cy="334353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New Delhi Declaration </a:t>
            </a:r>
            <a:r>
              <a:rPr lang="en-US" sz="2400" dirty="0">
                <a:latin typeface="FT System Blank" pitchFamily="2" charset="0"/>
              </a:rPr>
              <a:t>on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Artificial Intelligence </a:t>
            </a:r>
            <a:r>
              <a:rPr lang="en-US" sz="2400" dirty="0">
                <a:latin typeface="FT System Blank" pitchFamily="2" charset="0"/>
              </a:rPr>
              <a:t>was unanimously adopted by 28 countries at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Global Partnership on Artificial Intelligence</a:t>
            </a:r>
            <a:r>
              <a:rPr lang="en-US" sz="2400" dirty="0">
                <a:latin typeface="FT System Blank" pitchFamily="2" charset="0"/>
              </a:rPr>
              <a:t> (GPAI) summit held 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New Delhi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  <p:pic>
        <p:nvPicPr>
          <p:cNvPr id="1026" name="Picture 2" descr="GPAI meet adopts New Delhi AI declaration | Mint">
            <a:extLst>
              <a:ext uri="{FF2B5EF4-FFF2-40B4-BE49-F238E27FC236}">
                <a16:creationId xmlns:a16="http://schemas.microsoft.com/office/drawing/2014/main" id="{817E6D49-4A2E-FABC-88FB-008A1671B99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09" y="1969516"/>
            <a:ext cx="5181600" cy="291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266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56E7F-84B8-286F-3770-5FBD79EDE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2" charset="0"/>
              </a:rPr>
              <a:t>ABOUT THE DECLARATION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BAA06-EB99-3BC5-65C9-5A217522D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0587" y="1825625"/>
            <a:ext cx="6176865" cy="44725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declaration aims to direct the course 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AI development</a:t>
            </a:r>
            <a:r>
              <a:rPr lang="en-US" sz="2400" dirty="0">
                <a:latin typeface="FT System Blank" pitchFamily="2" charset="0"/>
              </a:rPr>
              <a:t>, prioritizing the harnessing of opportunities while mitigating potential risks.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It also recognizes significant progress in strengthening GPAI as a diverse and inclusive group, and it positions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GPAI </a:t>
            </a:r>
            <a:r>
              <a:rPr lang="en-US" sz="2400" dirty="0">
                <a:latin typeface="FT System Blank" pitchFamily="2" charset="0"/>
              </a:rPr>
              <a:t>as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leader</a:t>
            </a:r>
            <a:r>
              <a:rPr lang="en-US" sz="2400" dirty="0">
                <a:latin typeface="FT System Blank" pitchFamily="2" charset="0"/>
              </a:rPr>
              <a:t> in shaping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AI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  <p:pic>
        <p:nvPicPr>
          <p:cNvPr id="2050" name="Picture 2" descr="New Delhi Declaration Affirms Collaborative Approach to Artificial ...">
            <a:extLst>
              <a:ext uri="{FF2B5EF4-FFF2-40B4-BE49-F238E27FC236}">
                <a16:creationId xmlns:a16="http://schemas.microsoft.com/office/drawing/2014/main" id="{25E73B55-9684-66A1-149C-B788607CF34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948" y="2304127"/>
            <a:ext cx="4662108" cy="262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429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AB75D-00FF-D588-238B-C3E48406F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10748865" cy="1603375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focus is on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boosting innovation </a:t>
            </a:r>
            <a:r>
              <a:rPr lang="en-US" sz="2400" dirty="0">
                <a:latin typeface="FT System Blank" pitchFamily="2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collaboration</a:t>
            </a:r>
            <a:r>
              <a:rPr lang="en-US" sz="2400" dirty="0">
                <a:latin typeface="FT System Blank" pitchFamily="2" charset="0"/>
              </a:rPr>
              <a:t> to increase AI applications in critical areas such as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healthcare</a:t>
            </a:r>
            <a:r>
              <a:rPr lang="en-US" sz="2400" dirty="0">
                <a:latin typeface="FT System Blank" pitchFamily="2" charset="0"/>
              </a:rPr>
              <a:t> and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agriculture</a:t>
            </a:r>
            <a:r>
              <a:rPr lang="en-US" dirty="0"/>
              <a:t>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2304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58776"/>
            <a:ext cx="7772400" cy="1012825"/>
          </a:xfrm>
        </p:spPr>
        <p:txBody>
          <a:bodyPr>
            <a:noAutofit/>
          </a:bodyPr>
          <a:lstStyle/>
          <a:p>
            <a:br>
              <a:rPr lang="en-IN" sz="3200" dirty="0">
                <a:solidFill>
                  <a:srgbClr val="0C9C2D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200" dirty="0">
                <a:solidFill>
                  <a:srgbClr val="0C9C2D"/>
                </a:solidFill>
                <a:latin typeface="Times New Roman" pitchFamily="18" charset="0"/>
                <a:cs typeface="Times New Roman" pitchFamily="18" charset="0"/>
              </a:rPr>
              <a:t>'AMRIT' TECHNOLOGY </a:t>
            </a:r>
            <a:br>
              <a:rPr lang="en-IN" sz="3200" dirty="0">
                <a:solidFill>
                  <a:srgbClr val="0C9C2D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3200" dirty="0">
              <a:solidFill>
                <a:srgbClr val="0C9C2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947" y="1676400"/>
            <a:ext cx="4630109" cy="3291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048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61053" y="274638"/>
            <a:ext cx="9249747" cy="792162"/>
          </a:xfrm>
        </p:spPr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AD9"/>
                </a:solidFill>
                <a:latin typeface="FT System Blank" pitchFamily="50" charset="0"/>
              </a:rPr>
              <a:t>CONTEXT</a:t>
            </a:r>
            <a:endParaRPr lang="en-IN" sz="2800" spc="300" dirty="0">
              <a:solidFill>
                <a:srgbClr val="406AD9"/>
              </a:solidFill>
              <a:latin typeface="FT System Blank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10547" y="1502229"/>
            <a:ext cx="5609253" cy="41365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IIT-Madras</a:t>
            </a:r>
            <a:r>
              <a:rPr lang="en-US" sz="2400" dirty="0">
                <a:latin typeface="FT System Blank" pitchFamily="50" charset="0"/>
              </a:rPr>
              <a:t> has developed an innovative technology named ‘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AMRIT’ (Arsenic and Metal Removal </a:t>
            </a:r>
            <a:r>
              <a:rPr lang="en-US" sz="2400" dirty="0">
                <a:latin typeface="FT System Blank" pitchFamily="50" charset="0"/>
              </a:rPr>
              <a:t>by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Indian Technology</a:t>
            </a:r>
            <a:r>
              <a:rPr lang="en-US" sz="2400" dirty="0">
                <a:latin typeface="FT System Blank" pitchFamily="50" charset="0"/>
              </a:rPr>
              <a:t>) aimed at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eliminating arsenic </a:t>
            </a:r>
            <a:r>
              <a:rPr lang="en-US" sz="2400" dirty="0">
                <a:latin typeface="FT System Blank" pitchFamily="50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metal ions </a:t>
            </a:r>
            <a:r>
              <a:rPr lang="en-US" sz="2400" dirty="0">
                <a:latin typeface="FT System Blank" pitchFamily="50" charset="0"/>
              </a:rPr>
              <a:t>from water.</a:t>
            </a:r>
            <a:endParaRPr lang="en-IN" sz="2400" dirty="0">
              <a:latin typeface="FT System Blank" pitchFamily="50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731" y="1911220"/>
            <a:ext cx="4038600" cy="317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482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17037" y="228600"/>
            <a:ext cx="9193763" cy="868362"/>
          </a:xfrm>
        </p:spPr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AD9"/>
                </a:solidFill>
                <a:latin typeface="FT System Blank" pitchFamily="50" charset="0"/>
              </a:rPr>
              <a:t>KEY FACTS</a:t>
            </a:r>
            <a:endParaRPr lang="en-IN" sz="2800" spc="300" dirty="0">
              <a:solidFill>
                <a:srgbClr val="406AD9"/>
              </a:solidFill>
              <a:latin typeface="FT System Blank" pitchFamily="50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17241" y="1576873"/>
            <a:ext cx="9893559" cy="39857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Key Mechanism: Employs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nano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-scale </a:t>
            </a:r>
            <a:r>
              <a:rPr lang="en-US" sz="2400" dirty="0">
                <a:latin typeface="FT System Blank" pitchFamily="50" charset="0"/>
              </a:rPr>
              <a:t>iron oxy-hydroxide for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effective filtration</a:t>
            </a:r>
            <a:r>
              <a:rPr lang="en-US" sz="2400" dirty="0">
                <a:latin typeface="FT System Blank" pitchFamily="50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Contribution to Public Health</a:t>
            </a:r>
            <a:r>
              <a:rPr lang="en-US" sz="2400" dirty="0">
                <a:latin typeface="FT System Blank" pitchFamily="50" charset="0"/>
              </a:rPr>
              <a:t>: The technology will help to achieve the goal of Government of India to provide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safe water supply </a:t>
            </a:r>
            <a:r>
              <a:rPr lang="en-US" sz="2400" dirty="0">
                <a:latin typeface="FT System Blank" pitchFamily="50" charset="0"/>
              </a:rPr>
              <a:t>in adequate quantity, under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Jal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Jeevan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Mission</a:t>
            </a:r>
            <a:r>
              <a:rPr lang="en-US" sz="2400" dirty="0">
                <a:latin typeface="FT System Blank" pitchFamily="50" charset="0"/>
              </a:rPr>
              <a:t> standards.</a:t>
            </a:r>
          </a:p>
        </p:txBody>
      </p:sp>
    </p:spTree>
    <p:extLst>
      <p:ext uri="{BB962C8B-B14F-4D97-AF65-F5344CB8AC3E}">
        <p14:creationId xmlns:p14="http://schemas.microsoft.com/office/powerpoint/2010/main" val="548509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433" y="304800"/>
            <a:ext cx="9408367" cy="792162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AD9"/>
                </a:solidFill>
                <a:latin typeface="FT System Blank" pitchFamily="50" charset="0"/>
              </a:rPr>
              <a:t>JAL JEEVAN MISSION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563" y="1520890"/>
            <a:ext cx="9856237" cy="41480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Inception</a:t>
            </a:r>
            <a:r>
              <a:rPr lang="en-US" sz="2400" dirty="0">
                <a:latin typeface="FT System Blank" pitchFamily="50" charset="0"/>
              </a:rPr>
              <a:t>: Launched in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2019</a:t>
            </a:r>
            <a:r>
              <a:rPr lang="en-US" sz="2400" dirty="0">
                <a:latin typeface="FT System Blank" pitchFamily="50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Implementing Body: Overseen by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Ministry of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Jal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Shakti.</a:t>
            </a:r>
          </a:p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Main Objective: Provision of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Functional Tap Connection (FHTC) </a:t>
            </a:r>
            <a:r>
              <a:rPr lang="en-US" sz="2400" dirty="0">
                <a:latin typeface="FT System Blank" pitchFamily="50" charset="0"/>
              </a:rPr>
              <a:t>to every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rural household </a:t>
            </a:r>
            <a:r>
              <a:rPr lang="en-US" sz="2400" dirty="0">
                <a:latin typeface="FT System Blank" pitchFamily="50" charset="0"/>
              </a:rPr>
              <a:t>by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2024.</a:t>
            </a:r>
          </a:p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Water Standards: Ensuring both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adequacy </a:t>
            </a:r>
            <a:r>
              <a:rPr lang="en-US" sz="2400" dirty="0">
                <a:latin typeface="FT System Blank" pitchFamily="50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quality </a:t>
            </a:r>
            <a:r>
              <a:rPr lang="en-US" sz="2400" dirty="0">
                <a:latin typeface="FT System Blank" pitchFamily="50" charset="0"/>
              </a:rPr>
              <a:t>of water supply.</a:t>
            </a:r>
            <a:endParaRPr lang="en-IN" sz="2400" dirty="0">
              <a:latin typeface="FT System Blan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69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04" y="228601"/>
            <a:ext cx="9538996" cy="858247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AD9"/>
                </a:solidFill>
                <a:latin typeface="FT System Blank" pitchFamily="50" charset="0"/>
              </a:rPr>
              <a:t>CORE AREAS OF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208" y="1623528"/>
            <a:ext cx="10170368" cy="259391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Recharge</a:t>
            </a:r>
            <a:r>
              <a:rPr lang="en-US" sz="2400" dirty="0">
                <a:latin typeface="FT System Blank" pitchFamily="50" charset="0"/>
              </a:rPr>
              <a:t> 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reuse strategies </a:t>
            </a:r>
            <a:r>
              <a:rPr lang="en-US" sz="2400" dirty="0">
                <a:latin typeface="FT System Blank" pitchFamily="50" charset="0"/>
              </a:rPr>
              <a:t>for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gray water</a:t>
            </a:r>
            <a:r>
              <a:rPr lang="en-US" sz="2400" dirty="0">
                <a:latin typeface="FT System Blank" pitchFamily="50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Initiatives for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conserving water resources.</a:t>
            </a:r>
          </a:p>
          <a:p>
            <a:pPr>
              <a:lnSpc>
                <a:spcPct val="150000"/>
              </a:lnSpc>
              <a:buClr>
                <a:srgbClr val="406A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Encouraging the practice of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rainwater harvesting</a:t>
            </a:r>
            <a:r>
              <a:rPr lang="en-US" sz="2400" dirty="0">
                <a:latin typeface="FT System Blank" pitchFamily="50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370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>
                <a:solidFill>
                  <a:srgbClr val="0C9C2D"/>
                </a:solidFill>
                <a:latin typeface="Times New Roman" pitchFamily="18" charset="0"/>
                <a:cs typeface="Times New Roman" pitchFamily="18" charset="0"/>
              </a:rPr>
              <a:t>PURNIMA DEVI BARMAN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946" y="1849309"/>
            <a:ext cx="3683745" cy="3683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568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54359" y="274639"/>
            <a:ext cx="9156441" cy="902155"/>
          </a:xfrm>
        </p:spPr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50" charset="0"/>
              </a:rPr>
              <a:t>CONTEXT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86612" y="1601755"/>
            <a:ext cx="5909388" cy="28396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Wildlife Scientist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Dr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Purnima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Devi Barman </a:t>
            </a:r>
            <a:r>
              <a:rPr lang="en-US" sz="2400" dirty="0" err="1">
                <a:latin typeface="FT System Blank" pitchFamily="50" charset="0"/>
              </a:rPr>
              <a:t>Honoured</a:t>
            </a:r>
            <a:r>
              <a:rPr lang="en-US" sz="2400" dirty="0">
                <a:latin typeface="FT System Blank" pitchFamily="50" charset="0"/>
              </a:rPr>
              <a:t> With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Kidveda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Change Maker Award-2023</a:t>
            </a:r>
            <a:endParaRPr lang="en-IN" sz="2400" dirty="0">
              <a:solidFill>
                <a:srgbClr val="FF0000"/>
              </a:solidFill>
              <a:latin typeface="FT System Blank" pitchFamily="50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820" y="1601755"/>
            <a:ext cx="4038600" cy="268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22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49086" y="274638"/>
            <a:ext cx="9361714" cy="868362"/>
          </a:xfrm>
        </p:spPr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50" charset="0"/>
              </a:rPr>
              <a:t>WHO IS DR PURNIMA DEVI BARMAN?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63894" y="1567543"/>
            <a:ext cx="9846906" cy="42538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Dr. </a:t>
            </a:r>
            <a:r>
              <a:rPr lang="en-US" sz="2400" dirty="0" err="1">
                <a:latin typeface="FT System Blank" pitchFamily="50" charset="0"/>
              </a:rPr>
              <a:t>Purnima</a:t>
            </a:r>
            <a:r>
              <a:rPr lang="en-US" sz="2400" dirty="0">
                <a:latin typeface="FT System Blank" pitchFamily="50" charset="0"/>
              </a:rPr>
              <a:t> Devi Barman, a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wildlife biologist</a:t>
            </a:r>
            <a:r>
              <a:rPr lang="en-US" sz="2400" dirty="0">
                <a:latin typeface="FT System Blank" pitchFamily="50" charset="0"/>
              </a:rPr>
              <a:t> from Assam, is renowned for her work in conserving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Greater Adjutant Stork</a:t>
            </a:r>
            <a:r>
              <a:rPr lang="en-US" sz="2400" dirty="0">
                <a:latin typeface="FT System Blank" pitchFamily="50" charset="0"/>
              </a:rPr>
              <a:t>, locally known as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Hargila</a:t>
            </a:r>
            <a:r>
              <a:rPr lang="en-US" sz="2400" dirty="0">
                <a:latin typeface="FT System Blank" pitchFamily="50" charset="0"/>
              </a:rPr>
              <a:t>. 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Dr. Barman was honored with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UNEP'</a:t>
            </a:r>
            <a:r>
              <a:rPr lang="en-US" sz="2400" dirty="0">
                <a:latin typeface="FT System Blank" pitchFamily="50" charset="0"/>
              </a:rPr>
              <a:t>s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2022 Champions of the Earth</a:t>
            </a:r>
            <a:r>
              <a:rPr lang="en-US" sz="2400" dirty="0">
                <a:latin typeface="FT System Blank" pitchFamily="50" charset="0"/>
              </a:rPr>
              <a:t> award in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Entrepreneurial Vision category</a:t>
            </a:r>
            <a:r>
              <a:rPr lang="en-US" sz="2400" dirty="0">
                <a:latin typeface="FT System Blank" pitchFamily="50" charset="0"/>
              </a:rPr>
              <a:t>, the highest environmental honor given by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United Nations.</a:t>
            </a:r>
            <a:endParaRPr lang="en-IN" sz="2400" dirty="0">
              <a:solidFill>
                <a:srgbClr val="FF0000"/>
              </a:solidFill>
              <a:latin typeface="FT System Blan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164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053" y="274638"/>
            <a:ext cx="9249747" cy="792162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50" charset="0"/>
              </a:rPr>
              <a:t>CONSERVATION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282" y="1600200"/>
            <a:ext cx="5766319" cy="37742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As a wildlife biologist, Dr. Barman leads the "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Hargila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Army,</a:t>
            </a:r>
            <a:r>
              <a:rPr lang="en-US" sz="2400" dirty="0">
                <a:latin typeface="FT System Blank" pitchFamily="50" charset="0"/>
              </a:rPr>
              <a:t>" a unique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all-female grassroots conservation </a:t>
            </a:r>
            <a:r>
              <a:rPr lang="en-US" sz="2400" dirty="0">
                <a:latin typeface="FT System Blank" pitchFamily="50" charset="0"/>
              </a:rPr>
              <a:t>group focused on saving the Greater Adjutant Stork, a species facing extinction.</a:t>
            </a:r>
          </a:p>
          <a:p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6248400" y="1483566"/>
            <a:ext cx="4547118" cy="40308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:</a:t>
            </a:r>
            <a:r>
              <a:rPr lang="en-US" sz="2400" dirty="0">
                <a:solidFill>
                  <a:schemeClr val="tx1"/>
                </a:solidFill>
                <a:latin typeface="FT System Blank" pitchFamily="50" charset="0"/>
              </a:rPr>
              <a:t>Since the initiation of her conservation program, the number of greater adjutant stork nests in certain areas of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Kamrup</a:t>
            </a:r>
            <a:r>
              <a:rPr lang="en-US" sz="2400" dirty="0">
                <a:solidFill>
                  <a:schemeClr val="tx1"/>
                </a:solidFill>
                <a:latin typeface="FT System Blank" pitchFamily="50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District</a:t>
            </a:r>
            <a:r>
              <a:rPr lang="en-US" sz="2400" dirty="0">
                <a:solidFill>
                  <a:schemeClr val="tx1"/>
                </a:solidFill>
                <a:latin typeface="FT System Blank" pitchFamily="50" charset="0"/>
              </a:rPr>
              <a:t> has increased dramatically, making it the largest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breeding colony </a:t>
            </a:r>
            <a:r>
              <a:rPr lang="en-US" sz="2400" dirty="0">
                <a:solidFill>
                  <a:schemeClr val="tx1"/>
                </a:solidFill>
                <a:latin typeface="FT System Blank" pitchFamily="50" charset="0"/>
              </a:rPr>
              <a:t>for this species globally.</a:t>
            </a:r>
            <a:endParaRPr lang="en-IN" sz="2400" dirty="0">
              <a:solidFill>
                <a:schemeClr val="tx1"/>
              </a:solidFill>
              <a:latin typeface="FT System Blan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173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457" y="457200"/>
            <a:ext cx="9492343" cy="762000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>
                <a:solidFill>
                  <a:srgbClr val="406BD9"/>
                </a:solidFill>
                <a:latin typeface="FT System Blank" pitchFamily="50" charset="0"/>
              </a:rPr>
              <a:t>SIGNIFICANT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5902" y="1679510"/>
            <a:ext cx="5579706" cy="34523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Dr. Barman's conservation efforts have led to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empowerment</a:t>
            </a:r>
            <a:r>
              <a:rPr lang="en-US" sz="2400" dirty="0">
                <a:latin typeface="FT System Blank" pitchFamily="50" charset="0"/>
              </a:rPr>
              <a:t> of thousands of women, transforming them into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entrepreneurs</a:t>
            </a:r>
            <a:r>
              <a:rPr lang="en-US" sz="2400" dirty="0">
                <a:latin typeface="FT System Blank" pitchFamily="50" charset="0"/>
              </a:rPr>
              <a:t> and improving their livelihoods.</a:t>
            </a:r>
            <a:endParaRPr lang="en-IN" sz="2400" dirty="0">
              <a:latin typeface="FT System Blank" pitchFamily="50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796" y="2041850"/>
            <a:ext cx="4038600" cy="2427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5231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spc="300" dirty="0">
                <a:solidFill>
                  <a:srgbClr val="406BD9"/>
                </a:solidFill>
                <a:latin typeface="FT System Blank" pitchFamily="50" charset="0"/>
                <a:cs typeface="Times New Roman" pitchFamily="18" charset="0"/>
              </a:rPr>
              <a:t>HUMAN-WILDLIFE CONFLICT RESOLUTION</a:t>
            </a:r>
            <a:endParaRPr lang="en-IN" sz="4000" spc="300" dirty="0">
              <a:solidFill>
                <a:srgbClr val="406BD9"/>
              </a:solidFill>
              <a:latin typeface="FT System Blank" pitchFamily="50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1175" y="1884784"/>
            <a:ext cx="9769151" cy="3153747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Dr. Barman's work exemplifies how conflicts between humans and wildlife can be resolved for mutual benefit. She highlights the importance of protecting 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restoring ecosystems</a:t>
            </a:r>
            <a:r>
              <a:rPr lang="en-US" sz="2400" dirty="0">
                <a:latin typeface="FT System Blank" pitchFamily="50" charset="0"/>
              </a:rPr>
              <a:t>, particularly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wetlands</a:t>
            </a:r>
            <a:r>
              <a:rPr lang="en-US" sz="2400" dirty="0">
                <a:latin typeface="FT System Blank" pitchFamily="50" charset="0"/>
              </a:rPr>
              <a:t> crucial for the storks.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7890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322FAA-1197-5A63-AB9C-623C4EB44DA7}"/>
              </a:ext>
            </a:extLst>
          </p:cNvPr>
          <p:cNvSpPr txBox="1"/>
          <p:nvPr/>
        </p:nvSpPr>
        <p:spPr>
          <a:xfrm>
            <a:off x="2976465" y="1978091"/>
            <a:ext cx="6169867" cy="1660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 Thin" pitchFamily="2" charset="0"/>
                <a:ea typeface="+mn-ea"/>
                <a:cs typeface="+mn-cs"/>
              </a:rPr>
              <a:t>By the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" pitchFamily="2" charset="0"/>
                <a:ea typeface="+mn-ea"/>
                <a:cs typeface="+mn-cs"/>
              </a:rPr>
              <a:t>Officers,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 Thin" pitchFamily="2" charset="0"/>
                <a:ea typeface="+mn-ea"/>
                <a:cs typeface="+mn-cs"/>
              </a:rPr>
              <a:t>​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 Thin" pitchFamily="2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 Thin" pitchFamily="2" charset="0"/>
                <a:ea typeface="+mn-ea"/>
                <a:cs typeface="+mn-cs"/>
              </a:rPr>
              <a:t>For the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" pitchFamily="2" charset="0"/>
                <a:ea typeface="+mn-ea"/>
                <a:cs typeface="+mn-cs"/>
              </a:rPr>
              <a:t>Officers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6579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796</Words>
  <Application>Microsoft Office PowerPoint</Application>
  <PresentationFormat>Widescreen</PresentationFormat>
  <Paragraphs>54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FT System Blank</vt:lpstr>
      <vt:lpstr>FT System Blank Thin</vt:lpstr>
      <vt:lpstr>Times New Roman</vt:lpstr>
      <vt:lpstr>Wingdings</vt:lpstr>
      <vt:lpstr>Office Theme</vt:lpstr>
      <vt:lpstr>MOST IMPORTANT TOPICS</vt:lpstr>
      <vt:lpstr>DUBAI CONSENSUS</vt:lpstr>
      <vt:lpstr>CONTEXT</vt:lpstr>
      <vt:lpstr>DUBAI CONSENSUS</vt:lpstr>
      <vt:lpstr>PowerPoint Presentation</vt:lpstr>
      <vt:lpstr>PowerPoint Presentation</vt:lpstr>
      <vt:lpstr>CHALLENGES IN FRONT OF INDIA</vt:lpstr>
      <vt:lpstr>NEW DELHI DECLARATION ON ARTIFICIAL INTELLIGENCE</vt:lpstr>
      <vt:lpstr>CONTEXT</vt:lpstr>
      <vt:lpstr>ABOUT THE DECLARATION</vt:lpstr>
      <vt:lpstr>PowerPoint Presentation</vt:lpstr>
      <vt:lpstr> 'AMRIT' TECHNOLOGY  </vt:lpstr>
      <vt:lpstr>CONTEXT</vt:lpstr>
      <vt:lpstr>KEY FACTS</vt:lpstr>
      <vt:lpstr>JAL JEEVAN MISSION OVERVIEW</vt:lpstr>
      <vt:lpstr>CORE AREAS OF FOCUS</vt:lpstr>
      <vt:lpstr>PURNIMA DEVI BARMAN</vt:lpstr>
      <vt:lpstr>CONTEXT</vt:lpstr>
      <vt:lpstr>WHO IS DR PURNIMA DEVI BARMAN?</vt:lpstr>
      <vt:lpstr>CONSERVATION LEADERSHIP</vt:lpstr>
      <vt:lpstr>SIGNIFICANT IMPACT</vt:lpstr>
      <vt:lpstr>HUMAN-WILDLIFE CONFLICT RESOLUTION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IMPORTANT TOPICS</dc:title>
  <dc:creator>pradipta bharadwaj</dc:creator>
  <cp:lastModifiedBy>pradipta bharadwaj</cp:lastModifiedBy>
  <cp:revision>1</cp:revision>
  <dcterms:created xsi:type="dcterms:W3CDTF">2023-12-14T06:25:17Z</dcterms:created>
  <dcterms:modified xsi:type="dcterms:W3CDTF">2023-12-14T06:34:51Z</dcterms:modified>
</cp:coreProperties>
</file>