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0" r:id="rId14"/>
    <p:sldId id="261" r:id="rId15"/>
    <p:sldId id="262" r:id="rId16"/>
    <p:sldId id="263" r:id="rId17"/>
    <p:sldId id="266" r:id="rId18"/>
    <p:sldId id="265" r:id="rId19"/>
    <p:sldId id="267" r:id="rId20"/>
    <p:sldId id="268" r:id="rId21"/>
    <p:sldId id="269" r:id="rId22"/>
    <p:sldId id="270" r:id="rId23"/>
    <p:sldId id="279" r:id="rId24"/>
    <p:sldId id="280" r:id="rId25"/>
    <p:sldId id="281" r:id="rId26"/>
    <p:sldId id="25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6BD9"/>
    <a:srgbClr val="0C92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6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AC2EA4-2C2A-3F96-3067-DF4B3A198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FBB3364-0C72-E402-DE7E-683331896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04434F-2F67-EF0E-9A57-A74D6985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A2C1740-6004-485C-2FEE-8631C4E1B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CC6F1F9-5266-F4C6-60C0-C471DC1D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9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AA4152-7F1E-5D26-91B2-9803BFAA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B40F6E-759F-EB92-94FD-FB266E1DC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B22B31-9F47-1F6C-05C3-943E36313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2DC9742-06F3-E6F2-2673-152BD2F6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9EA9DF-1312-CBC8-E487-1C2411F5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3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2090A1-A25C-B34A-300E-DCB28F9BE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1278B89-DA73-1C71-6768-3DB39C27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CDE894-AA40-A41B-7F7A-BAD023B4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1381E29-5B72-4C19-0790-AE9757A97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6DA6BF3-7B9B-BAC1-2BDA-FDB050FD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24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7598B4-6E13-3FAB-A874-2462A0EA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B89552-900F-C160-6E2E-DF005B2F8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C5AECB1-E4A0-5DF7-50E9-D70AC1B70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59B84EB-BFD7-B34C-8D91-DB5E4D4A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89FF3AC-0A62-A0E5-55DA-302090565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394E6B-48BB-AE44-ABA5-F59ED9D7D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25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2F6068-3D5F-042F-BB57-100BD073A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6ACFE05-F9F1-BAA4-BF94-36DD3E876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7B86E7F-B654-38C2-197D-BC7CEEA60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1032198-BFF7-850A-FEC5-F8A205862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4F8493B-E2EB-95BA-253A-37508F31D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3AEFED1-3E66-0F44-A419-EB1F74492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7DB3AA2-6E69-8FA3-289D-91784D11D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BAAE462-20FE-3DF4-CA5E-D6E529B5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4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BC5C37-BAEF-CFC8-8206-453FC59DA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4B50391-4825-3E95-84E2-91A2AED01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594A2E6-DE55-876F-DB3D-9682A3CA6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0636D3-4E2D-81AC-6EEB-F7CC86BE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73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B122C98-D3E1-9E2D-676D-4D8C1238E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BDA858F-3418-0EF6-2B09-1B0DED38E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EC16F7-27B9-EC69-4A63-7760BCC3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9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3F796C-F1A3-3505-9779-4E2D77A5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CCB67D-B064-541D-1802-010C62EA7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1BC7C91-21D5-DCA5-7682-88AA6D7BA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75330DA-DF83-9042-F829-E942B5BC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0BAB0D-0BE7-07F9-C30F-8B8CAF3D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E7E651A-E9EF-9BD2-B455-594F7F0D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AE7E40-9C1B-064F-F394-2B6DF7AD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0B2CBBF-E98D-21BF-5AC1-36EE01189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34FCC00-370D-30BF-5080-51D0EA6E5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B6AFF8-B638-DFD2-DF35-B3E7C31B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5D2D3B5-7127-1699-DF49-F3E53A2D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12DB544-D6E5-AF72-9EDB-9E5A03D03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3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DF211C-37CE-1981-C26A-9DEC28DD0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C53CC77-ABC9-453D-E19B-C0EC9E635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0458E7C-C21D-4C38-0E71-200647A6F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ABD5C4-FDBD-4C16-8A0F-E0F4CF5B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CA183D-6446-1FE5-3B50-A07A394F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2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34F3ABB-F716-829C-3861-55658DF9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CF2E0CE-09AF-35F0-2CEE-4F728AE01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69F7CA3-076A-9779-EDAD-83EE144AE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239D5D2-149C-C421-FA4D-D27E48B8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313E99-6949-3502-02FC-A5EC5972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02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4FBAEA-D0C2-DCE1-16CF-4F6A30BD6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7C60A07-0065-4B18-BF83-B2A0C155B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D106F1A-3FB4-F7D8-8ED6-CB950B24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7D4D27-FA52-A582-1A6D-A7917C119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CF9BB5-E708-A2D5-9F28-680F089C9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20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878D2E-63CC-41EE-8F0C-0F7B16F5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6A82AB-B99A-F90E-119A-5C00A2192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04D7A5-5661-77A4-1675-72C0C5E2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80CD1-C582-C18D-D8D4-1772A125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CDA87B-D91D-E232-5808-ED483B8F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63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B64066-0B81-036F-2F11-F7906CD56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29C7127-DF5E-5FA5-6566-57224814D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C5C1C5E-CD7A-65A5-DC02-A98BD17A9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DA4C41-02B3-6C29-FF53-2E67EF97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A8D9C7-04BA-2312-1BE9-0CFE83000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5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C1B403-2DFA-7797-4BAA-EE8A89B7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F85DCB-F324-DEEA-9DB9-E6E1ACF72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034CAC-6764-3B9F-E3C6-F44C47B00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B705C88-7114-2BCA-A447-2702D70C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E6F8F24-E18F-A4BB-5F1F-FD95501E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D54AAC2-A6D6-4B68-9071-AFF5EC9C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85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AEBFA1-8AEE-BF19-BCFD-450BD2D0C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9E6B7BB-2D5E-2ED2-33C2-A84174BF9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66C9C4-A40E-29B9-5142-87DDBA63E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750ED44-6CAC-A8E4-7990-C8300061F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122C448-0680-4748-D8F2-748B0AF59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0978023-17F5-43D2-0DAB-28729A06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7931FCC-2DC2-0826-6812-136DE9E30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806E58C-D75C-9ABE-CD2D-040E578F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81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50CF89-F0AB-C124-AC95-243D296A6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4FAA22B-64A9-6EAA-4A0D-CE8EA62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FCA828-7444-5D8B-0656-6A6CDBDF5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E27E824-7A0E-3EEF-DF50-EC3A4DF5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576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7F4A7FB-B118-F018-8DBB-CDDEE0C4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11D5413-72F2-D60B-C03B-357A5C2C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2B04D1-F1B7-3D74-6ED2-9AD7ACA2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1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A17841-94EA-EFA9-061F-D1A5EE9D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862502-6EC8-B86C-C4E1-8AB3BAED7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2D74673-2FDC-DCA4-BAD9-1B4B11D0B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B4882DF-AF0D-A960-F816-CF28B715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5F081ED-A2C6-8BD6-D877-9F2C436A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FEAEB10-F677-5703-E0E8-3F55D6C6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328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C9E6B1-5E69-FEA2-B53D-241DB151A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6C2C91D-FA3B-FFAA-609A-6C2934C1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E8124B7-EA5F-D31F-34C7-884B352B4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FF65610-BD65-8F4D-0C2E-55E9FE374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5792085-2690-CDD2-6CE2-044DA991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85B3A08-C914-9AA3-318B-13BFA56B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783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FA9BAD-DC90-977B-80C8-0B446E441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00143F1-3EB1-943F-7E7F-F83C29C2B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34E9961-CC2A-F263-1B32-10E9045A0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219AFAA-3B75-5041-9629-BBC9C3DEB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8EE6B74-0499-0F3F-D0DE-BEC6FEFF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63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A5F3909-C181-535C-DE83-2F24BA1A5C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825E5F-BAA5-9F8A-E545-FB80E61CE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1BA327-DB67-DFD1-2B45-FEEFE642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4C02F7-302E-7D94-F38C-51451C6E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DA9B8A2-5993-7498-7F74-77727CA4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19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D087A5-BC8B-AEF0-6AA3-BE81A15E8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063AB62-DEC3-B8D9-9BEC-5D79D4F9F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7028BB-2CEA-E3D0-98AB-BADA07ADE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AAEB63-F8ED-3E6D-D927-C5781C3EA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A3054C-A82E-7B9F-AE25-37E24805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14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0BFDC2-5876-0A1E-940C-93D15281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5EF7C9-E499-6F00-1F15-648027ABF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94C23C-9599-9ACE-0B5A-AF8E9B6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34D6A2-DD47-430E-A873-B32B2B51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2C0961-C894-8AC8-C1FB-0B9381527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71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46E5BE-7E13-E3A6-EABD-2376842F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0FC1FE-F4EC-16B7-0135-22664F05F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C15D06-8E1B-4EBC-B531-55CC2A31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CF535E-078E-6D50-6B1E-914B161AA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6AA17D-BCC8-681E-56B7-F2F9729E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06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E3F4D4-8F58-E9B3-DABB-38261371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E61720-544F-B560-4593-7CC469682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7166987-D44C-C98B-F026-8AEA6D978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78AEDCD-987D-EFE5-B365-B041CA976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1B5105-E782-82A7-9E03-2CCC0CC6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47730D-4CC9-C28A-004D-3253E94A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87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F3CD69-84C8-EAA2-6B5C-644D761BD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B5CEA7-3559-AA14-9E46-BCC71E977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CCC132-6A21-C6ED-4C6F-7CFACE199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7EB3423-601E-053D-BF66-7A89B2904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AD72C33-F1AC-B3BA-E076-16D9A207A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00276B7-2BB5-4FDE-7B91-0B44FF9B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A562382-52B0-934B-3C89-4C49E74B5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83C74E2-4141-0402-533B-397095AE1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9467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DCE20C-76D3-E9A4-606F-6A07DC04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7DF2739-7DB6-A9A5-76FD-E915B173D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3A95CDF-7646-1E6D-9DBA-91AC90D09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4BA1433-E9C2-D651-0A95-8F8CF2FAC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12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378B64B-0B7F-CEBF-DA29-2AA5B0B0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2EF6B99-9F37-27F8-FFAB-8FCC7AFD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012AE97-FDE9-D5CE-02C8-8B8EA74E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8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67E46-B8CC-768E-81E0-C8AFA4253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A9E8BA-3313-D44C-63AB-32181C59B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AA0F009-7869-6DAB-EBF3-048513C6B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23D468-F456-B5B1-9FDF-7934176E1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1BCCEA9-35BB-E4BF-1BB5-F544EE8B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EB150B-7ABD-592B-1DF7-DFBC1029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139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49DBC-8515-20AC-92BF-CC4EE8EDD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1635E44-E11C-307C-2D52-9144B9DB0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7FEC718-0B5A-8D4B-60F6-ADB79C254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BC09B5-6509-C19B-EC7A-3C9DF726D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4BB488-857D-B2C8-1B9B-7DA6AC0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389C79-979D-B8F5-A260-E630AC44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32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E2775C-001C-AAF8-C4C5-6D7B2B0B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0CB65C4-F58A-4E0F-A66D-722D2DAB7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3ECA62-E987-4A44-B275-B63C56C1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0159EC-15C2-CBC7-02B3-BBC24162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075D9F-FA33-8C79-7283-8291BBC1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24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2DFC033-500F-B8E6-629F-B09D07DC9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4ACC049-2F27-653B-5148-DD5E68D07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E8425E-30A4-10A1-3B70-F90D82A4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A960D4-3ED7-9AFF-4AF9-11D2CC39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1A843C-A084-A75A-B575-F7FB9B7D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9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35AD6BE-A2AC-11EB-6DCB-C3709A3B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B596AE-3799-19C6-810E-D808F0188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FCE848B-EC40-A161-581B-1D736EC1F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2146-1FB2-4237-97A4-2F08D6305B6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BF9EE1-9A3D-4D37-AAE2-5BBEAEF6A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CCEF02B-9363-9B7B-ED11-AA0EDB186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4159A-586B-4EB8-8F5B-498172831C76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9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8847D2C-28DC-01CC-529F-89E6D0F2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FAD919C-BEC9-5445-487D-2C1D19393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F26A90-90FB-CF74-455F-2E25DB248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7207-0AC2-49AF-B6C4-264C14CAD43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EA2D9C7-E2F7-9A82-0500-42DE7511A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D411BA-3463-376A-826B-5F77FC71C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0680-8753-441B-9FEE-37B253169E5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2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9E551B8-89EC-5E8A-FBD6-DBB84EDA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0BB11E-EDD6-977D-D9C2-E869B10A1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9525C1-F2E5-0972-F928-492C1C4E0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15977-71E4-482C-8524-B96657BDEA9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29-12-2023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66C9A4-E510-7D68-7D69-8F16CAF1C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D17B3F-3F19-FC1E-501E-B9012A83B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2376B-6BA7-4B11-8027-CBDF29078FE0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3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89E73C-3876-1E0B-5FF5-24A68B34F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7" y="381000"/>
            <a:ext cx="6799685" cy="8090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TOPICS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F1BCBC5-5A0D-5A2D-47AE-8D1E59930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44" y="1565988"/>
            <a:ext cx="8271587" cy="4682412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n-IN" dirty="0">
                <a:latin typeface="FT System Blank" pitchFamily="2" charset="0"/>
              </a:rPr>
              <a:t>KUDANKULAM NUCLEAR POWER </a:t>
            </a:r>
            <a:r>
              <a:rPr lang="en-IN" dirty="0" smtClean="0">
                <a:latin typeface="FT System Blank" pitchFamily="2" charset="0"/>
              </a:rPr>
              <a:t>PLANT		GS-2, GS-3, PRELIMS, INTERVIEW</a:t>
            </a: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n-IN" dirty="0" smtClean="0">
                <a:latin typeface="FT System Blank" pitchFamily="2" charset="0"/>
              </a:rPr>
              <a:t>NAVAKANTA BARUAH			    GS-5, PRELIMS</a:t>
            </a: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n-IN" dirty="0" smtClean="0">
                <a:latin typeface="FT System Blank" pitchFamily="2" charset="0"/>
              </a:rPr>
              <a:t>THE ASSAM PRAKASHAN PARISHAD SAHITYA BOTA 2023 		      PRELIMS</a:t>
            </a: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n-US" dirty="0">
                <a:latin typeface="FT System Blank" pitchFamily="2" charset="0"/>
              </a:rPr>
              <a:t>FINANCIAL STABILITY REPORT, DECEMBER </a:t>
            </a:r>
            <a:r>
              <a:rPr lang="en-US" dirty="0" smtClean="0">
                <a:latin typeface="FT System Blank" pitchFamily="2" charset="0"/>
              </a:rPr>
              <a:t>2023    GS-3, 	 PRELIMS</a:t>
            </a:r>
            <a:endParaRPr lang="en-IN" dirty="0" smtClean="0">
              <a:latin typeface="FT System Blank" pitchFamily="2" charset="0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endParaRPr lang="en-IN" dirty="0" smtClean="0">
              <a:latin typeface="FT System Blank" pitchFamily="2" charset="0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endParaRPr lang="en-IN" dirty="0">
              <a:latin typeface="FT System Blan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4B22CB4-4894-40C9-A615-8612448B3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313" y="1752600"/>
            <a:ext cx="701087" cy="29873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315" y="3026930"/>
            <a:ext cx="1834285" cy="24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4246563"/>
            <a:ext cx="1835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430837"/>
            <a:ext cx="3651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43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>
                <a:solidFill>
                  <a:srgbClr val="406BD9"/>
                </a:solidFill>
                <a:latin typeface="FT System Blank" pitchFamily="50" charset="0"/>
              </a:rPr>
              <a:t>PRELIMS PRACTICE QUESTION</a:t>
            </a:r>
            <a:endParaRPr lang="en-IN" sz="28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5625"/>
            <a:ext cx="836295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FT System Blank" pitchFamily="50" charset="0"/>
              </a:rPr>
              <a:t>Q. Consider the following statements about Mission </a:t>
            </a:r>
            <a:r>
              <a:rPr lang="en-US" dirty="0" err="1">
                <a:latin typeface="FT System Blank" pitchFamily="50" charset="0"/>
              </a:rPr>
              <a:t>Karmayogi</a:t>
            </a:r>
            <a:r>
              <a:rPr lang="en-US" dirty="0">
                <a:latin typeface="FT System Blank" pitchFamily="50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FT System Blank" pitchFamily="50" charset="0"/>
              </a:rPr>
              <a:t>1. It is led by the Department of Personnel and Training, Government of India.</a:t>
            </a:r>
          </a:p>
          <a:p>
            <a:pPr marL="0" indent="0">
              <a:buNone/>
            </a:pPr>
            <a:r>
              <a:rPr lang="en-US" dirty="0">
                <a:latin typeface="FT System Blank" pitchFamily="50" charset="0"/>
              </a:rPr>
              <a:t>2. It is aimed at creating a competent civil service that is responsive to the needs of the citizens.</a:t>
            </a:r>
          </a:p>
          <a:p>
            <a:pPr marL="0" indent="0">
              <a:buNone/>
            </a:pPr>
            <a:endParaRPr lang="en-US" dirty="0" smtClean="0">
              <a:latin typeface="FT System Blank" pitchFamily="50" charset="0"/>
            </a:endParaRPr>
          </a:p>
          <a:p>
            <a:pPr marL="0" indent="0">
              <a:buNone/>
            </a:pPr>
            <a:r>
              <a:rPr lang="en-US" dirty="0" smtClean="0">
                <a:latin typeface="FT System Blank" pitchFamily="50" charset="0"/>
              </a:rPr>
              <a:t>Select </a:t>
            </a:r>
            <a:r>
              <a:rPr lang="en-US" dirty="0">
                <a:latin typeface="FT System Blank" pitchFamily="50" charset="0"/>
              </a:rPr>
              <a:t>the correct answer from the code given below:</a:t>
            </a:r>
          </a:p>
          <a:p>
            <a:pPr marL="0" indent="0">
              <a:buNone/>
            </a:pPr>
            <a:r>
              <a:rPr lang="en-US" dirty="0">
                <a:latin typeface="FT System Blank" pitchFamily="50" charset="0"/>
              </a:rPr>
              <a:t>1 only</a:t>
            </a:r>
          </a:p>
          <a:p>
            <a:pPr marL="0" indent="0">
              <a:buNone/>
            </a:pPr>
            <a:r>
              <a:rPr lang="en-US" dirty="0" smtClean="0">
                <a:latin typeface="FT System Blank" pitchFamily="50" charset="0"/>
              </a:rPr>
              <a:t>2 </a:t>
            </a:r>
            <a:r>
              <a:rPr lang="en-US" dirty="0">
                <a:latin typeface="FT System Blank" pitchFamily="50" charset="0"/>
              </a:rPr>
              <a:t>only</a:t>
            </a:r>
          </a:p>
          <a:p>
            <a:pPr marL="0" indent="0">
              <a:buNone/>
            </a:pPr>
            <a:r>
              <a:rPr lang="en-US" dirty="0" smtClean="0">
                <a:latin typeface="FT System Blank" pitchFamily="50" charset="0"/>
              </a:rPr>
              <a:t>Both </a:t>
            </a:r>
            <a:r>
              <a:rPr lang="en-US" dirty="0">
                <a:latin typeface="FT System Blank" pitchFamily="50" charset="0"/>
              </a:rPr>
              <a:t>1 and 2</a:t>
            </a:r>
          </a:p>
          <a:p>
            <a:pPr marL="0" indent="0">
              <a:buNone/>
            </a:pPr>
            <a:r>
              <a:rPr lang="en-US" dirty="0" smtClean="0">
                <a:latin typeface="FT System Blank" pitchFamily="50" charset="0"/>
              </a:rPr>
              <a:t>None </a:t>
            </a:r>
            <a:r>
              <a:rPr lang="en-US" dirty="0">
                <a:latin typeface="FT System Blank" pitchFamily="50" charset="0"/>
              </a:rPr>
              <a:t>of the above</a:t>
            </a:r>
          </a:p>
          <a:p>
            <a:endParaRPr lang="en-IN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3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07AF1C-13F6-BD10-E384-4429E5FF9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676" y="615823"/>
            <a:ext cx="6816012" cy="110101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C9C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KUDANKULAM NUCLEAR POWER PLANT</a:t>
            </a:r>
            <a:endParaRPr lang="en-IN" sz="3200" dirty="0">
              <a:solidFill>
                <a:srgbClr val="0C9C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ndia, Russia sign deal for future units of Kudankulam power plant ...">
            <a:extLst>
              <a:ext uri="{FF2B5EF4-FFF2-40B4-BE49-F238E27FC236}">
                <a16:creationId xmlns:a16="http://schemas.microsoft.com/office/drawing/2014/main" xmlns="" id="{0427F5ED-4ACF-88FF-B104-160F56CCA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101" y="2601284"/>
            <a:ext cx="3383782" cy="253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2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9A333-29C8-A31D-DC84-F097451E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CONTEXT 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0C70AE-F3C9-C1ED-899C-C33E27BCC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937" y="1943100"/>
            <a:ext cx="4744616" cy="32447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India</a:t>
            </a:r>
            <a:r>
              <a:rPr lang="en-US" sz="2400" dirty="0">
                <a:latin typeface="FT System Blank" pitchFamily="2" charset="0"/>
              </a:rPr>
              <a:t> has signed agreements with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Russia</a:t>
            </a:r>
            <a:r>
              <a:rPr lang="en-US" sz="2400" dirty="0">
                <a:latin typeface="FT System Blank" pitchFamily="2" charset="0"/>
              </a:rPr>
              <a:t> for future units of the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Kudankulam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Nuclear Power Project </a:t>
            </a:r>
            <a:r>
              <a:rPr lang="en-US" sz="2400" dirty="0">
                <a:latin typeface="FT System Blank" pitchFamily="2" charset="0"/>
              </a:rPr>
              <a:t>in the southern state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Tamil Nadu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54B2DDD-621B-53FF-EB6B-163A684FA0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72076" y="1943100"/>
            <a:ext cx="33432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15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7B11EC-BBD0-1AAE-C9B2-E23E86AA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ABOUT KUDANKULAM NUCLEAR PLANT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20BF6B-8F88-7A4D-B7A1-D13CFB8BD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864" y="1912778"/>
            <a:ext cx="7778663" cy="41372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Kudankulam</a:t>
            </a:r>
            <a:r>
              <a:rPr lang="en-US" sz="2400" dirty="0">
                <a:latin typeface="FT System Blank" pitchFamily="2" charset="0"/>
              </a:rPr>
              <a:t> is a town in the Tirunelveli district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Tamil Nadu</a:t>
            </a:r>
            <a:r>
              <a:rPr lang="en-US" sz="2400" dirty="0">
                <a:latin typeface="FT System Blank" pitchFamily="2" charset="0"/>
              </a:rPr>
              <a:t>, India, notable for the </a:t>
            </a:r>
            <a:r>
              <a:rPr lang="en-US" sz="2400" dirty="0" err="1">
                <a:latin typeface="FT System Blank" pitchFamily="2" charset="0"/>
              </a:rPr>
              <a:t>Kudankulam</a:t>
            </a:r>
            <a:r>
              <a:rPr lang="en-US" sz="2400" dirty="0">
                <a:latin typeface="FT System Blank" pitchFamily="2" charset="0"/>
              </a:rPr>
              <a:t> Nuclear Power Plant, which is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largest nuclear power station </a:t>
            </a:r>
            <a:r>
              <a:rPr lang="en-US" sz="2400" dirty="0">
                <a:latin typeface="FT System Blank" pitchFamily="2" charset="0"/>
              </a:rPr>
              <a:t>in India.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As of December 2023, the </a:t>
            </a:r>
            <a:r>
              <a:rPr lang="en-US" sz="2400" dirty="0" err="1">
                <a:latin typeface="FT System Blank" pitchFamily="2" charset="0"/>
              </a:rPr>
              <a:t>Kudankulam</a:t>
            </a:r>
            <a:r>
              <a:rPr lang="en-US" sz="2400" dirty="0">
                <a:latin typeface="FT System Blank" pitchFamily="2" charset="0"/>
              </a:rPr>
              <a:t> Nuclear Power Plant in Tamil Nadu, India has two operational units, with a combined capacity of 2,000 MW.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5822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4CBF99-BC89-5E17-6E3A-141AC08AB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STRATEGIC INTERESTS</a:t>
            </a: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632D79-A241-EFD7-F5D9-2C91C65C7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965" y="1825628"/>
            <a:ext cx="7886700" cy="4295257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</a:t>
            </a:r>
            <a:r>
              <a:rPr lang="en-US" sz="2400" dirty="0" err="1">
                <a:latin typeface="FT System Blank" pitchFamily="2" charset="0"/>
              </a:rPr>
              <a:t>Kudankulam</a:t>
            </a:r>
            <a:r>
              <a:rPr lang="en-US" sz="2400" dirty="0">
                <a:latin typeface="FT System Blank" pitchFamily="2" charset="0"/>
              </a:rPr>
              <a:t> Nuclear Power Plant is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long-term strategic project </a:t>
            </a:r>
            <a:r>
              <a:rPr lang="en-US" sz="2400" dirty="0">
                <a:latin typeface="FT System Blank" pitchFamily="2" charset="0"/>
              </a:rPr>
              <a:t>between India and Russia.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The project was originally proposed in 1988 as part of an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Indo-Russian agreement</a:t>
            </a:r>
            <a:r>
              <a:rPr lang="en-US" sz="2400" dirty="0">
                <a:latin typeface="FT System Blank" pitchFamily="2" charset="0"/>
              </a:rPr>
              <a:t>, but it’s development was delayed due to the dissolution of the Soviet Union and subsequent leadership changes in both countries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984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722A7A-6984-64FB-CD70-0C2DA7211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2942" y="1203650"/>
            <a:ext cx="8117633" cy="354563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Construction of the first two units began in 2001 and they were commissioned in 2013 and 2016, respectively.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The project faced opposition and construction was halted at various points due to protests and safety concerns, including in the aftermath of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2011 Fukushima nuclear disaster </a:t>
            </a:r>
            <a:r>
              <a:rPr lang="en-US" sz="2400" dirty="0">
                <a:latin typeface="FT System Blank" pitchFamily="2" charset="0"/>
              </a:rPr>
              <a:t>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Japan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buClr>
                <a:srgbClr val="406BD9"/>
              </a:buClr>
              <a:buFont typeface="Wingdings" panose="05000000000000000000" pitchFamily="2" charset="2"/>
              <a:buChar char="Ø"/>
            </a:pP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3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F392EC-A3C6-EE8C-31FA-BEE6CDF2B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965" y="1129005"/>
            <a:ext cx="8166619" cy="381622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However, the construction resumed and the first two units are currently operational, with two more units under construction and two planned units.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 The </a:t>
            </a:r>
            <a:r>
              <a:rPr lang="en-US" sz="2400" dirty="0" err="1">
                <a:solidFill>
                  <a:srgbClr val="FF0000"/>
                </a:solidFill>
                <a:latin typeface="FT System Blank" pitchFamily="2" charset="0"/>
              </a:rPr>
              <a:t>Kudankulam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 Nuclear Power Plant </a:t>
            </a:r>
            <a:r>
              <a:rPr lang="en-US" sz="2400" dirty="0">
                <a:latin typeface="FT System Blank" pitchFamily="2" charset="0"/>
              </a:rPr>
              <a:t>is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symbol</a:t>
            </a:r>
            <a:r>
              <a:rPr lang="en-US" sz="2400" dirty="0">
                <a:latin typeface="FT System Blank" pitchFamily="2" charset="0"/>
              </a:rPr>
              <a:t> of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growing partnership </a:t>
            </a:r>
            <a:r>
              <a:rPr lang="en-US" sz="2400" dirty="0">
                <a:latin typeface="FT System Blank" pitchFamily="2" charset="0"/>
              </a:rPr>
              <a:t>between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India</a:t>
            </a:r>
            <a:r>
              <a:rPr lang="en-US" sz="2400" dirty="0">
                <a:latin typeface="FT System Blank" pitchFamily="2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Russia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116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44D651-413B-C5BA-347C-8BB2B9370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90" y="365128"/>
            <a:ext cx="8137460" cy="1325563"/>
          </a:xfrm>
        </p:spPr>
        <p:txBody>
          <a:bodyPr>
            <a:normAutofit/>
          </a:bodyPr>
          <a:lstStyle/>
          <a:p>
            <a: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  <a:t>INDIA’S THREE STAGES NUCLEAR POWER PROGRAM</a:t>
            </a:r>
            <a:br>
              <a:rPr lang="en-US" sz="2800" spc="300" dirty="0">
                <a:solidFill>
                  <a:srgbClr val="406BD9"/>
                </a:solidFill>
                <a:latin typeface="FT System Blank" pitchFamily="2" charset="0"/>
              </a:rPr>
            </a:br>
            <a:endParaRPr lang="en-IN" sz="2800" spc="300" dirty="0">
              <a:solidFill>
                <a:srgbClr val="406BD9"/>
              </a:solidFill>
              <a:latin typeface="FT System Blank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B21E46-8863-6958-543E-14E1AEDFD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969" y="1690688"/>
            <a:ext cx="8661141" cy="48687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First stage: Pressurized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Heavy Water Reactors </a:t>
            </a:r>
            <a:r>
              <a:rPr lang="en-US" sz="2400" dirty="0">
                <a:latin typeface="FT System Blank" pitchFamily="2" charset="0"/>
              </a:rPr>
              <a:t>(PHWRs) will be used to produce energy from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natural uranium</a:t>
            </a:r>
            <a:r>
              <a:rPr lang="en-US" sz="2400" dirty="0">
                <a:latin typeface="FT System Blank" pitchFamily="2" charset="0"/>
              </a:rPr>
              <a:t>. They also produce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fissile plutonium (Pu)-239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Second stage: Using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Fast Breeder Reactors </a:t>
            </a:r>
            <a:r>
              <a:rPr lang="en-US" sz="2400" dirty="0">
                <a:latin typeface="FT System Blank" pitchFamily="2" charset="0"/>
              </a:rPr>
              <a:t>fueled by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Pu-239</a:t>
            </a:r>
            <a:r>
              <a:rPr lang="en-US" sz="2400" dirty="0">
                <a:latin typeface="FT System Blank" pitchFamily="2" charset="0"/>
              </a:rPr>
              <a:t> to produce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energy</a:t>
            </a:r>
            <a:r>
              <a:rPr lang="en-US" sz="2400" dirty="0">
                <a:latin typeface="FT System Blank" pitchFamily="2" charset="0"/>
              </a:rPr>
              <a:t> and more of Pu-239. Here, the reactor produces more fissile material than it consumes.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FT System Blank" pitchFamily="2" charset="0"/>
              </a:rPr>
              <a:t>Third stage: Use of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Pu-239 recovered </a:t>
            </a:r>
            <a:r>
              <a:rPr lang="en-US" sz="2400" dirty="0">
                <a:latin typeface="FT System Blank" pitchFamily="2" charset="0"/>
              </a:rPr>
              <a:t>from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second stage</a:t>
            </a:r>
            <a:r>
              <a:rPr lang="en-US" sz="2400" dirty="0">
                <a:latin typeface="FT System Blank" pitchFamily="2" charset="0"/>
              </a:rPr>
              <a:t>, in combination with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thorium-232</a:t>
            </a:r>
            <a:r>
              <a:rPr lang="en-US" sz="2400" dirty="0">
                <a:latin typeface="FT System Blank" pitchFamily="2" charset="0"/>
              </a:rPr>
              <a:t>, to produce energy and U-233.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U-233</a:t>
            </a:r>
            <a:r>
              <a:rPr lang="en-US" sz="2400" dirty="0">
                <a:latin typeface="FT System Blank" pitchFamily="2" charset="0"/>
              </a:rPr>
              <a:t> would then be used as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fuel</a:t>
            </a:r>
            <a:r>
              <a:rPr lang="en-US" sz="2400" dirty="0">
                <a:latin typeface="FT System Blank" pitchFamily="2" charset="0"/>
              </a:rPr>
              <a:t>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6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EC8DA9-9662-90F1-8EC9-3780E7A33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9"/>
            <a:ext cx="6901154" cy="959821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406BD9"/>
                </a:solidFill>
                <a:effectLst/>
                <a:uLnTx/>
                <a:uFillTx/>
                <a:latin typeface="FT System Blank" pitchFamily="2" charset="0"/>
                <a:ea typeface="+mn-ea"/>
                <a:cs typeface="+mn-cs"/>
              </a:rPr>
              <a:t>URANIUM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A83F37-61B1-0F3E-D02A-AB571E7918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952" y="1595538"/>
            <a:ext cx="8278586" cy="42920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Natural uranium </a:t>
            </a:r>
            <a:r>
              <a:rPr lang="en-US" sz="2400" dirty="0">
                <a:latin typeface="FT System Blank" pitchFamily="2" charset="0"/>
              </a:rPr>
              <a:t>as found in the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Earth</a:t>
            </a:r>
            <a:r>
              <a:rPr lang="en-US" sz="2400" dirty="0">
                <a:latin typeface="FT System Blank" pitchFamily="2" charset="0"/>
              </a:rPr>
              <a:t>'s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crust</a:t>
            </a:r>
            <a:r>
              <a:rPr lang="en-US" sz="2400" dirty="0">
                <a:latin typeface="FT System Blank" pitchFamily="2" charset="0"/>
              </a:rPr>
              <a:t> is a mixture largely of two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isotopes</a:t>
            </a:r>
            <a:r>
              <a:rPr lang="en-US" sz="2400" dirty="0">
                <a:latin typeface="FT System Blank" pitchFamily="2" charset="0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uranium-238</a:t>
            </a:r>
            <a:r>
              <a:rPr lang="en-US" sz="2400" dirty="0">
                <a:latin typeface="FT System Blank" pitchFamily="2" charset="0"/>
              </a:rPr>
              <a:t> (U-238), accounting for 99.3% and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uranium-235</a:t>
            </a:r>
            <a:r>
              <a:rPr lang="en-US" sz="2400" dirty="0">
                <a:latin typeface="FT System Blank" pitchFamily="2" charset="0"/>
              </a:rPr>
              <a:t> (U-235) about 0.7%.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Low Enriched Uranium </a:t>
            </a:r>
            <a:r>
              <a:rPr lang="en-US" sz="2400" dirty="0">
                <a:latin typeface="FT System Blank" pitchFamily="2" charset="0"/>
              </a:rPr>
              <a:t>contains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U-235 concentration </a:t>
            </a:r>
            <a:r>
              <a:rPr lang="en-US" sz="2400" dirty="0">
                <a:latin typeface="FT System Blank" pitchFamily="2" charset="0"/>
              </a:rPr>
              <a:t>between 0.711 percent and 20 percent and is used for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energy production</a:t>
            </a:r>
            <a:r>
              <a:rPr lang="en-US" sz="2400" dirty="0">
                <a:latin typeface="FT System Blank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Highly Enriched Uranium </a:t>
            </a:r>
            <a:r>
              <a:rPr lang="en-US" sz="2400" dirty="0">
                <a:latin typeface="FT System Blank" pitchFamily="2" charset="0"/>
              </a:rPr>
              <a:t>contains a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U-235 concentration </a:t>
            </a:r>
            <a:r>
              <a:rPr lang="en-US" sz="2400" dirty="0">
                <a:latin typeface="FT System Blank" pitchFamily="2" charset="0"/>
              </a:rPr>
              <a:t>greater than 20 percent and is used in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naval propulsion reactors</a:t>
            </a:r>
            <a:r>
              <a:rPr lang="en-US" sz="2400" dirty="0">
                <a:latin typeface="FT System Blank" pitchFamily="2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2" charset="0"/>
              </a:rPr>
              <a:t>nuclear weapons </a:t>
            </a:r>
            <a:r>
              <a:rPr lang="en-US" sz="2400" dirty="0">
                <a:latin typeface="FT System Blank" pitchFamily="2" charset="0"/>
              </a:rPr>
              <a:t>etc.</a:t>
            </a:r>
            <a:endParaRPr lang="en-IN" sz="2400" dirty="0">
              <a:latin typeface="FT System Blan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73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0C922D"/>
                </a:solidFill>
                <a:latin typeface="Times New Roman" pitchFamily="18" charset="0"/>
                <a:cs typeface="Times New Roman" pitchFamily="18" charset="0"/>
              </a:rPr>
              <a:t>NAVAKANTA BARUAH</a:t>
            </a:r>
            <a:endParaRPr lang="en-IN" sz="3200" dirty="0">
              <a:solidFill>
                <a:srgbClr val="0C92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765300"/>
            <a:ext cx="3429000" cy="332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6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8540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5720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FT System Blank" pitchFamily="50" charset="0"/>
              </a:rPr>
              <a:t>During </a:t>
            </a:r>
            <a:r>
              <a:rPr lang="en-US" sz="2400" dirty="0">
                <a:latin typeface="FT System Blank" pitchFamily="50" charset="0"/>
              </a:rPr>
              <a:t>the 1950s,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Devakanta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Barua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Navakanta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FT System Blank" pitchFamily="50" charset="0"/>
              </a:rPr>
              <a:t>Barua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US" sz="2400" dirty="0">
                <a:latin typeface="FT System Blank" pitchFamily="50" charset="0"/>
              </a:rPr>
              <a:t>transformed Assamese poetry, introducing new directions and dimensions in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Assam's literary sphere.</a:t>
            </a:r>
            <a:endParaRPr lang="en-IN" sz="2400" dirty="0">
              <a:solidFill>
                <a:srgbClr val="FF0000"/>
              </a:solidFill>
              <a:latin typeface="FT System Blank" pitchFamily="50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59428"/>
            <a:ext cx="3886200" cy="242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2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8540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BIOGRAPHICAL DETAILS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7886700" cy="4351338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Early Life: Born on December 29, 1926, in Guwahati, Assam.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Education: Studied at Cotton College and </a:t>
            </a:r>
            <a:r>
              <a:rPr lang="en-US" sz="2400" dirty="0" err="1">
                <a:latin typeface="FT System Blank" pitchFamily="50" charset="0"/>
              </a:rPr>
              <a:t>Shantiniketan</a:t>
            </a:r>
            <a:r>
              <a:rPr lang="en-US" sz="2400" dirty="0">
                <a:latin typeface="FT System Blank" pitchFamily="50" charset="0"/>
              </a:rPr>
              <a:t>; completed M.A. from Aligarh Muslim University.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6756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064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LITERARY CAREER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4351338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Emerged as a significant voice in modern Assamese poetry.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His writing style was deeply influenced by 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Rabindranath Tagore.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Translated renowned poets like 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Alexander Pushkin </a:t>
            </a:r>
            <a:r>
              <a:rPr lang="en-IN" sz="2400" dirty="0">
                <a:latin typeface="FT System Blank" pitchFamily="50" charset="0"/>
              </a:rPr>
              <a:t>and 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Walt Whitman</a:t>
            </a:r>
            <a:r>
              <a:rPr lang="en-IN" sz="2400" dirty="0">
                <a:latin typeface="FT System Blank" pitchFamily="50" charset="0"/>
              </a:rPr>
              <a:t> into 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Assamese.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Pseudonym for children's literature: 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'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Ekhud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Kokaideo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'.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1642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064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MAJOR WORKS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362950" cy="4351338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Poetry: Known for collections like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Ratnakar</a:t>
            </a:r>
            <a:r>
              <a:rPr lang="en-IN" sz="2400" dirty="0">
                <a:latin typeface="FT System Blank" pitchFamily="50" charset="0"/>
              </a:rPr>
              <a:t>",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Mor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Aru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Prithivir</a:t>
            </a:r>
            <a:r>
              <a:rPr lang="en-IN" sz="2400" dirty="0">
                <a:latin typeface="FT System Blank" pitchFamily="50" charset="0"/>
              </a:rPr>
              <a:t>",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Dalangot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Tamighara</a:t>
            </a:r>
            <a:r>
              <a:rPr lang="en-IN" sz="2400" dirty="0">
                <a:latin typeface="FT System Blank" pitchFamily="50" charset="0"/>
              </a:rPr>
              <a:t>".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Novels: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Koka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Deutar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Har</a:t>
            </a:r>
            <a:r>
              <a:rPr lang="en-IN" sz="2400" dirty="0">
                <a:latin typeface="FT System Blank" pitchFamily="50" charset="0"/>
              </a:rPr>
              <a:t>" (</a:t>
            </a:r>
            <a:r>
              <a:rPr lang="en-IN" sz="2400" dirty="0" err="1">
                <a:latin typeface="FT System Blank" pitchFamily="50" charset="0"/>
              </a:rPr>
              <a:t>Sahitya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Akademi</a:t>
            </a:r>
            <a:r>
              <a:rPr lang="en-IN" sz="2400" dirty="0">
                <a:latin typeface="FT System Blank" pitchFamily="50" charset="0"/>
              </a:rPr>
              <a:t> Award),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Garama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Kunwari</a:t>
            </a:r>
            <a:r>
              <a:rPr lang="en-IN" sz="2400" dirty="0">
                <a:latin typeface="FT System Blank" pitchFamily="50" charset="0"/>
              </a:rPr>
              <a:t>", "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Manuh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Ataibor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Dweep</a:t>
            </a:r>
            <a:r>
              <a:rPr lang="en-IN" sz="2400" dirty="0">
                <a:latin typeface="FT System Blank" pitchFamily="50" charset="0"/>
              </a:rPr>
              <a:t>".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Essays: Explored the craft of poetry and Assamese poetic traditions.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3862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064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AWARDS AND HONORS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1055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>
                <a:latin typeface="FT System Blank" pitchFamily="50" charset="0"/>
              </a:rPr>
              <a:t>1974: Assam </a:t>
            </a:r>
            <a:r>
              <a:rPr lang="en-IN" sz="2400" dirty="0" err="1">
                <a:latin typeface="FT System Blank" pitchFamily="50" charset="0"/>
              </a:rPr>
              <a:t>Prakashan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Parisod</a:t>
            </a:r>
            <a:r>
              <a:rPr lang="en-IN" sz="2400" dirty="0">
                <a:latin typeface="FT System Blank" pitchFamily="50" charset="0"/>
              </a:rPr>
              <a:t> Award for Mur </a:t>
            </a:r>
            <a:r>
              <a:rPr lang="en-IN" sz="2400" dirty="0" err="1">
                <a:latin typeface="FT System Blank" pitchFamily="50" charset="0"/>
              </a:rPr>
              <a:t>aru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Prithibir</a:t>
            </a:r>
            <a:r>
              <a:rPr lang="en-IN" sz="2400" dirty="0">
                <a:latin typeface="FT System Blank" pitchFamily="50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smtClean="0">
                <a:latin typeface="FT System Blank" pitchFamily="50" charset="0"/>
              </a:rPr>
              <a:t>1975</a:t>
            </a:r>
            <a:r>
              <a:rPr lang="en-IN" sz="2400" dirty="0">
                <a:latin typeface="FT System Blank" pitchFamily="50" charset="0"/>
              </a:rPr>
              <a:t>: </a:t>
            </a:r>
            <a:r>
              <a:rPr lang="en-IN" sz="2400" dirty="0" err="1">
                <a:latin typeface="FT System Blank" pitchFamily="50" charset="0"/>
              </a:rPr>
              <a:t>Sahitya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Akademi</a:t>
            </a:r>
            <a:r>
              <a:rPr lang="en-IN" sz="2400" dirty="0">
                <a:latin typeface="FT System Blank" pitchFamily="50" charset="0"/>
              </a:rPr>
              <a:t> Award to Assamese Writers, for </a:t>
            </a:r>
            <a:r>
              <a:rPr lang="en-IN" sz="2400" dirty="0" err="1">
                <a:latin typeface="FT System Blank" pitchFamily="50" charset="0"/>
              </a:rPr>
              <a:t>Kokadeutar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Har</a:t>
            </a:r>
            <a:r>
              <a:rPr lang="en-IN" sz="2400" dirty="0">
                <a:latin typeface="FT System Blank" pitchFamily="50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smtClean="0">
                <a:latin typeface="FT System Blank" pitchFamily="50" charset="0"/>
              </a:rPr>
              <a:t>1976</a:t>
            </a:r>
            <a:r>
              <a:rPr lang="en-IN" sz="2400" dirty="0">
                <a:latin typeface="FT System Blank" pitchFamily="50" charset="0"/>
              </a:rPr>
              <a:t>: Padma </a:t>
            </a:r>
            <a:r>
              <a:rPr lang="en-IN" sz="2400" dirty="0" err="1">
                <a:latin typeface="FT System Blank" pitchFamily="50" charset="0"/>
              </a:rPr>
              <a:t>Bhushan</a:t>
            </a:r>
            <a:r>
              <a:rPr lang="en-IN" sz="2400" dirty="0">
                <a:latin typeface="FT System Blank" pitchFamily="50" charset="0"/>
              </a:rPr>
              <a:t>, Literature &amp; Education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smtClean="0">
                <a:latin typeface="FT System Blank" pitchFamily="50" charset="0"/>
              </a:rPr>
              <a:t>1993</a:t>
            </a:r>
            <a:r>
              <a:rPr lang="en-IN" sz="2400" dirty="0">
                <a:latin typeface="FT System Blank" pitchFamily="50" charset="0"/>
              </a:rPr>
              <a:t>: Assam Valley Literary Award 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smtClean="0">
                <a:latin typeface="FT System Blank" pitchFamily="50" charset="0"/>
              </a:rPr>
              <a:t>1998</a:t>
            </a:r>
            <a:r>
              <a:rPr lang="en-IN" sz="2400" dirty="0">
                <a:latin typeface="FT System Blank" pitchFamily="50" charset="0"/>
              </a:rPr>
              <a:t>: Kamal </a:t>
            </a:r>
            <a:r>
              <a:rPr lang="en-IN" sz="2400" dirty="0" err="1">
                <a:latin typeface="FT System Blank" pitchFamily="50" charset="0"/>
              </a:rPr>
              <a:t>Kumari</a:t>
            </a:r>
            <a:r>
              <a:rPr lang="en-IN" sz="2400" dirty="0">
                <a:latin typeface="FT System Blank" pitchFamily="50" charset="0"/>
              </a:rPr>
              <a:t> National Award</a:t>
            </a:r>
          </a:p>
        </p:txBody>
      </p:sp>
    </p:spTree>
    <p:extLst>
      <p:ext uri="{BB962C8B-B14F-4D97-AF65-F5344CB8AC3E}">
        <p14:creationId xmlns:p14="http://schemas.microsoft.com/office/powerpoint/2010/main" val="913805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826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LEGACY AND DEATH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7886700" cy="4351338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Regarded as a pivotal figure in Assamese literature.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His works continue to influence and inspire contemporary Assamese writers and poets.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Passed away on July 14, 2002.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5529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0C922D"/>
                </a:solidFill>
                <a:latin typeface="Times New Roman" pitchFamily="18" charset="0"/>
                <a:cs typeface="Times New Roman" pitchFamily="18" charset="0"/>
              </a:rPr>
              <a:t>THE ASSAM PRAKASHAN PARISHAD SAHITYA BOTA 2023 </a:t>
            </a:r>
            <a:endParaRPr lang="en-IN" sz="3200" dirty="0">
              <a:solidFill>
                <a:srgbClr val="0C92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862" y="1813035"/>
            <a:ext cx="4258277" cy="352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648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428625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The Assam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Prakashan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Parishad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Sahitya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Bota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2023 </a:t>
            </a:r>
            <a:r>
              <a:rPr lang="en-IN" sz="2400" dirty="0">
                <a:latin typeface="FT System Blank" pitchFamily="50" charset="0"/>
              </a:rPr>
              <a:t>has been awarded to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Dr.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</a:t>
            </a:r>
            <a:r>
              <a:rPr lang="en-IN" sz="2400" dirty="0" err="1">
                <a:solidFill>
                  <a:srgbClr val="FF0000"/>
                </a:solidFill>
                <a:latin typeface="FT System Blank" pitchFamily="50" charset="0"/>
              </a:rPr>
              <a:t>Dhrubajyoti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 Borah </a:t>
            </a:r>
            <a:r>
              <a:rPr lang="en-IN" sz="2400" dirty="0">
                <a:latin typeface="FT System Blank" pitchFamily="50" charset="0"/>
              </a:rPr>
              <a:t>for his novel "</a:t>
            </a:r>
            <a:r>
              <a:rPr lang="en-IN" sz="2400" dirty="0">
                <a:solidFill>
                  <a:srgbClr val="FF0000"/>
                </a:solidFill>
                <a:latin typeface="FT System Blank" pitchFamily="50" charset="0"/>
              </a:rPr>
              <a:t>Inner Landscapes</a:t>
            </a:r>
            <a:r>
              <a:rPr lang="en-IN" sz="2400" dirty="0">
                <a:latin typeface="FT System Blank" pitchFamily="50" charset="0"/>
              </a:rPr>
              <a:t>". 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40" y="1981200"/>
            <a:ext cx="328422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997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826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KEY FACTS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95400"/>
            <a:ext cx="828675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Event: Presentation at Assam Book Fair's inaugural session</a:t>
            </a:r>
            <a:r>
              <a:rPr lang="en-US" sz="2400" dirty="0" smtClean="0">
                <a:latin typeface="FT System Blank" pitchFamily="50" charset="0"/>
              </a:rPr>
              <a:t>.</a:t>
            </a:r>
            <a:endParaRPr lang="en-IN" sz="2400" dirty="0" smtClean="0">
              <a:latin typeface="FT System Blank" pitchFamily="50" charset="0"/>
            </a:endParaRP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smtClean="0">
                <a:latin typeface="FT System Blank" pitchFamily="50" charset="0"/>
              </a:rPr>
              <a:t>Publisher </a:t>
            </a:r>
            <a:r>
              <a:rPr lang="en-IN" sz="2400" dirty="0">
                <a:latin typeface="FT System Blank" pitchFamily="50" charset="0"/>
              </a:rPr>
              <a:t>Award: Assam Publishing Company, Assam </a:t>
            </a:r>
            <a:r>
              <a:rPr lang="en-IN" sz="2400" dirty="0" err="1">
                <a:latin typeface="FT System Blank" pitchFamily="50" charset="0"/>
              </a:rPr>
              <a:t>Prakashan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Parishad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Prakashak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Bota</a:t>
            </a:r>
            <a:r>
              <a:rPr lang="en-IN" sz="2400" dirty="0">
                <a:latin typeface="FT System Blank" pitchFamily="50" charset="0"/>
              </a:rPr>
              <a:t> 2023.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IN" sz="2400" dirty="0" err="1" smtClean="0">
                <a:latin typeface="FT System Blank" pitchFamily="50" charset="0"/>
              </a:rPr>
              <a:t>Sahitya</a:t>
            </a:r>
            <a:r>
              <a:rPr lang="en-IN" sz="2400" dirty="0" smtClean="0">
                <a:latin typeface="FT System Blank" pitchFamily="50" charset="0"/>
              </a:rPr>
              <a:t> </a:t>
            </a:r>
            <a:r>
              <a:rPr lang="en-IN" sz="2400" dirty="0" err="1" smtClean="0">
                <a:latin typeface="FT System Blank" pitchFamily="50" charset="0"/>
              </a:rPr>
              <a:t>Bota</a:t>
            </a:r>
            <a:r>
              <a:rPr lang="en-IN" sz="2400" dirty="0" smtClean="0">
                <a:latin typeface="FT System Blank" pitchFamily="50" charset="0"/>
              </a:rPr>
              <a:t> - </a:t>
            </a:r>
            <a:r>
              <a:rPr lang="en-IN" sz="2400" dirty="0" err="1">
                <a:latin typeface="FT System Blank" pitchFamily="50" charset="0"/>
              </a:rPr>
              <a:t>Rs</a:t>
            </a:r>
            <a:r>
              <a:rPr lang="en-IN" sz="2400" dirty="0">
                <a:latin typeface="FT System Blank" pitchFamily="50" charset="0"/>
              </a:rPr>
              <a:t> 5 lakh, citation, shawl, books; </a:t>
            </a:r>
            <a:r>
              <a:rPr lang="en-IN" sz="2400" dirty="0" err="1">
                <a:latin typeface="FT System Blank" pitchFamily="50" charset="0"/>
              </a:rPr>
              <a:t>Prakashak</a:t>
            </a:r>
            <a:r>
              <a:rPr lang="en-IN" sz="2400" dirty="0">
                <a:latin typeface="FT System Blank" pitchFamily="50" charset="0"/>
              </a:rPr>
              <a:t> </a:t>
            </a:r>
            <a:r>
              <a:rPr lang="en-IN" sz="2400" dirty="0" err="1">
                <a:latin typeface="FT System Blank" pitchFamily="50" charset="0"/>
              </a:rPr>
              <a:t>Bota</a:t>
            </a:r>
            <a:r>
              <a:rPr lang="en-IN" sz="2400" dirty="0">
                <a:latin typeface="FT System Blank" pitchFamily="50" charset="0"/>
              </a:rPr>
              <a:t> - </a:t>
            </a:r>
            <a:r>
              <a:rPr lang="en-IN" sz="2400" dirty="0" err="1">
                <a:latin typeface="FT System Blank" pitchFamily="50" charset="0"/>
              </a:rPr>
              <a:t>Rs</a:t>
            </a:r>
            <a:r>
              <a:rPr lang="en-IN" sz="2400" dirty="0">
                <a:latin typeface="FT System Blank" pitchFamily="50" charset="0"/>
              </a:rPr>
              <a:t> 3 lakh, citation, shawl, books.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3787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0C922D"/>
                </a:solidFill>
                <a:latin typeface="Times New Roman" pitchFamily="18" charset="0"/>
                <a:cs typeface="Times New Roman" pitchFamily="18" charset="0"/>
              </a:rPr>
              <a:t>FINANCIAL STABILITY REPORT, DECEMBER 2023</a:t>
            </a:r>
            <a:endParaRPr lang="en-IN" sz="3200" dirty="0">
              <a:solidFill>
                <a:srgbClr val="0C92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23413"/>
            <a:ext cx="3959081" cy="395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989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0064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CONTEXT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97205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FT System Blank" pitchFamily="50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28th </a:t>
            </a:r>
            <a:r>
              <a:rPr lang="en-US" sz="2400" dirty="0">
                <a:latin typeface="FT System Blank" pitchFamily="50" charset="0"/>
              </a:rPr>
              <a:t>issue of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Financial Stability Report (FSR)</a:t>
            </a:r>
            <a:r>
              <a:rPr lang="en-US" sz="2400" dirty="0">
                <a:latin typeface="FT System Blank" pitchFamily="50" charset="0"/>
              </a:rPr>
              <a:t> by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Reserve Bank</a:t>
            </a:r>
            <a:r>
              <a:rPr lang="en-US" sz="2400" dirty="0">
                <a:latin typeface="FT System Blank" pitchFamily="50" charset="0"/>
              </a:rPr>
              <a:t>, reflecting the Sub-Committee of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Financial Stability and Development Council's (FSDC)</a:t>
            </a:r>
            <a:r>
              <a:rPr lang="en-US" sz="2400" dirty="0">
                <a:latin typeface="FT System Blank" pitchFamily="50" charset="0"/>
              </a:rPr>
              <a:t> assessment of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risks</a:t>
            </a:r>
            <a:r>
              <a:rPr lang="en-US" sz="2400" dirty="0">
                <a:latin typeface="FT System Blank" pitchFamily="50" charset="0"/>
              </a:rPr>
              <a:t>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resilience</a:t>
            </a:r>
            <a:r>
              <a:rPr lang="en-US" sz="2400" dirty="0">
                <a:latin typeface="FT System Blank" pitchFamily="50" charset="0"/>
              </a:rPr>
              <a:t> in the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Indian financial system</a:t>
            </a:r>
            <a:r>
              <a:rPr lang="en-US" sz="2400" dirty="0">
                <a:latin typeface="FT System Blank" pitchFamily="50" charset="0"/>
              </a:rPr>
              <a:t>, was </a:t>
            </a:r>
            <a:r>
              <a:rPr lang="en-US" sz="2400" dirty="0" smtClean="0">
                <a:latin typeface="FT System Blank" pitchFamily="50" charset="0"/>
              </a:rPr>
              <a:t>released</a:t>
            </a:r>
            <a:endParaRPr lang="en-IN" sz="2400" dirty="0">
              <a:latin typeface="FT System Blank" pitchFamily="50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3105150" cy="225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4557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930271"/>
          </a:xfrm>
        </p:spPr>
        <p:txBody>
          <a:bodyPr>
            <a:normAutofit/>
          </a:bodyPr>
          <a:lstStyle/>
          <a:p>
            <a:pPr algn="ctr"/>
            <a:r>
              <a:rPr lang="en-IN" sz="2800" spc="300" dirty="0" smtClean="0">
                <a:solidFill>
                  <a:srgbClr val="406BD9"/>
                </a:solidFill>
                <a:latin typeface="FT System Blank" pitchFamily="50" charset="0"/>
              </a:rPr>
              <a:t>KEY POINTS</a:t>
            </a:r>
            <a:endParaRPr lang="en-IN" sz="2800" spc="300" dirty="0">
              <a:solidFill>
                <a:srgbClr val="406BD9"/>
              </a:solidFill>
              <a:latin typeface="FT System Blank" pitchFamily="50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36295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global economy is confronting challenges like slowing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growth</a:t>
            </a:r>
            <a:r>
              <a:rPr lang="en-US" sz="2400" dirty="0">
                <a:latin typeface="FT System Blank" pitchFamily="50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high public debt</a:t>
            </a:r>
            <a:r>
              <a:rPr lang="en-US" sz="2400" dirty="0">
                <a:latin typeface="FT System Blank" pitchFamily="50" charset="0"/>
              </a:rPr>
              <a:t>, increasing economic fragmentation, and ongoing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geopolitical conflicts</a:t>
            </a:r>
            <a:r>
              <a:rPr lang="en-US" sz="2400" dirty="0">
                <a:latin typeface="FT System Blank" pitchFamily="50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406BD9"/>
              </a:buClr>
              <a:buFont typeface="Wingdings" pitchFamily="2" charset="2"/>
              <a:buChar char="Ø"/>
            </a:pPr>
            <a:r>
              <a:rPr lang="en-US" sz="2400" dirty="0">
                <a:latin typeface="FT System Blank" pitchFamily="50" charset="0"/>
              </a:rPr>
              <a:t>The Indian economy remains resilient, supported by strong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macroeconomic fundamentals</a:t>
            </a:r>
            <a:r>
              <a:rPr lang="en-US" sz="2400" dirty="0">
                <a:latin typeface="FT System Blank" pitchFamily="50" charset="0"/>
              </a:rPr>
              <a:t>, robust financial institutions, moderating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inflation</a:t>
            </a:r>
            <a:r>
              <a:rPr lang="en-US" sz="2400" dirty="0">
                <a:latin typeface="FT System Blank" pitchFamily="50" charset="0"/>
              </a:rPr>
              <a:t>, and improving external sector and </a:t>
            </a:r>
            <a:r>
              <a:rPr lang="en-US" sz="2400" dirty="0">
                <a:solidFill>
                  <a:srgbClr val="FF0000"/>
                </a:solidFill>
                <a:latin typeface="FT System Blank" pitchFamily="50" charset="0"/>
              </a:rPr>
              <a:t>fiscal positions</a:t>
            </a:r>
            <a:r>
              <a:rPr lang="en-US" sz="2400" dirty="0">
                <a:latin typeface="FT System Blank" pitchFamily="50" charset="0"/>
              </a:rPr>
              <a:t>.</a:t>
            </a:r>
            <a:endParaRPr lang="en-IN" sz="2400" dirty="0">
              <a:latin typeface="FT System Blan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8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87762C1-3881-8671-1499-BC24EA5ABDAC}"/>
              </a:ext>
            </a:extLst>
          </p:cNvPr>
          <p:cNvSpPr txBox="1"/>
          <p:nvPr/>
        </p:nvSpPr>
        <p:spPr>
          <a:xfrm>
            <a:off x="2148373" y="1754156"/>
            <a:ext cx="47113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sz="3600" dirty="0">
                <a:solidFill>
                  <a:srgbClr val="406BD9"/>
                </a:solidFill>
                <a:latin typeface="FT System Blank Thin" pitchFamily="2" charset="0"/>
              </a:rPr>
              <a:t>By the </a:t>
            </a:r>
            <a:r>
              <a:rPr lang="en-US" sz="3600" dirty="0">
                <a:solidFill>
                  <a:srgbClr val="406BD9"/>
                </a:solidFill>
                <a:latin typeface="FT System Blank" pitchFamily="2" charset="0"/>
              </a:rPr>
              <a:t>Officers,</a:t>
            </a:r>
            <a:r>
              <a:rPr lang="en-US" sz="3600" dirty="0">
                <a:solidFill>
                  <a:srgbClr val="406BD9"/>
                </a:solidFill>
                <a:latin typeface="FT System Blank Thin" pitchFamily="2" charset="0"/>
              </a:rPr>
              <a:t>​</a:t>
            </a:r>
            <a:br>
              <a:rPr lang="en-US" sz="3600" dirty="0">
                <a:solidFill>
                  <a:srgbClr val="406BD9"/>
                </a:solidFill>
                <a:latin typeface="FT System Blank Thin" pitchFamily="2" charset="0"/>
              </a:rPr>
            </a:br>
            <a:r>
              <a:rPr lang="en-US" sz="3600" dirty="0">
                <a:solidFill>
                  <a:srgbClr val="406BD9"/>
                </a:solidFill>
                <a:latin typeface="FT System Blank Thin" pitchFamily="2" charset="0"/>
              </a:rPr>
              <a:t>For the </a:t>
            </a:r>
            <a:r>
              <a:rPr lang="en-US" sz="3600" dirty="0">
                <a:solidFill>
                  <a:srgbClr val="406BD9"/>
                </a:solidFill>
                <a:latin typeface="FT System Blank" pitchFamily="2" charset="0"/>
              </a:rPr>
              <a:t>Officers</a:t>
            </a:r>
            <a:endParaRPr lang="en-IN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193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910</Words>
  <Application>Microsoft Office PowerPoint</Application>
  <PresentationFormat>On-screen Show (4:3)</PresentationFormat>
  <Paragraphs>75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1_Office Theme</vt:lpstr>
      <vt:lpstr>2_Office Theme</vt:lpstr>
      <vt:lpstr>Office Theme</vt:lpstr>
      <vt:lpstr>MOST IMPORTANT TOPICS</vt:lpstr>
      <vt:lpstr>PRELIMS PRACTICE QUESTION</vt:lpstr>
      <vt:lpstr>KUDANKULAM NUCLEAR POWER PLANT</vt:lpstr>
      <vt:lpstr>CONTEXT </vt:lpstr>
      <vt:lpstr>ABOUT KUDANKULAM NUCLEAR PLANT</vt:lpstr>
      <vt:lpstr>STRATEGIC INTERESTS</vt:lpstr>
      <vt:lpstr>PowerPoint Presentation</vt:lpstr>
      <vt:lpstr>PowerPoint Presentation</vt:lpstr>
      <vt:lpstr>INDIA’S THREE STAGES NUCLEAR POWER PROGRAM </vt:lpstr>
      <vt:lpstr>URANIUM </vt:lpstr>
      <vt:lpstr>NAVAKANTA BARUAH</vt:lpstr>
      <vt:lpstr>CONTEXT</vt:lpstr>
      <vt:lpstr>BIOGRAPHICAL DETAILS</vt:lpstr>
      <vt:lpstr>LITERARY CAREER</vt:lpstr>
      <vt:lpstr>MAJOR WORKS</vt:lpstr>
      <vt:lpstr>AWARDS AND HONORS</vt:lpstr>
      <vt:lpstr>LEGACY AND DEATH</vt:lpstr>
      <vt:lpstr>THE ASSAM PRAKASHAN PARISHAD SAHITYA BOTA 2023 </vt:lpstr>
      <vt:lpstr>CONTEXT</vt:lpstr>
      <vt:lpstr>KEY FACTS</vt:lpstr>
      <vt:lpstr>FINANCIAL STABILITY REPORT, DECEMBER 2023</vt:lpstr>
      <vt:lpstr>CONTEXT</vt:lpstr>
      <vt:lpstr>KEY POINTS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IMPORTANT TOPICS</dc:title>
  <dc:creator>HP</dc:creator>
  <cp:lastModifiedBy>HP</cp:lastModifiedBy>
  <cp:revision>10</cp:revision>
  <dcterms:created xsi:type="dcterms:W3CDTF">2006-08-16T00:00:00Z</dcterms:created>
  <dcterms:modified xsi:type="dcterms:W3CDTF">2023-12-29T08:11:17Z</dcterms:modified>
</cp:coreProperties>
</file>