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9" r:id="rId3"/>
    <p:sldId id="280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9C2D"/>
    <a:srgbClr val="406B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7" autoAdjust="0"/>
    <p:restoredTop sz="94660"/>
  </p:normalViewPr>
  <p:slideViewPr>
    <p:cSldViewPr snapToGrid="0">
      <p:cViewPr varScale="1">
        <p:scale>
          <a:sx n="88" d="100"/>
          <a:sy n="88" d="100"/>
        </p:scale>
        <p:origin x="-240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A76E96-394C-FB95-FE1A-9294685AC6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D466DA0-1B12-9E9B-3C5F-0F2B7C36BC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EB52F56-E97A-32BB-75F0-40DB0D196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BD96AE4-2085-CCB3-EA5B-FAD847291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0615CB5-6306-C8EA-5FEE-0560435E5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0122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5814D1-37DB-53FE-69CA-30E1A75F8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70323E-AF52-64ED-CE71-22F343F1C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ECBC82-0C4B-7A9C-6B47-6B25F0EBF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0215AD4-F30F-BC85-3865-65B73C1A2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73165F9-673B-2F73-CA03-85906DD3F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3388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96AB77-E623-5A96-CE3D-78F623AC9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2F6EAC9-DFD5-DD66-5D4F-1DC36865B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3AD253C-510B-4325-7723-835641FB7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440155B-0ABD-3A7A-43FB-72AAEF771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C7DE88-D486-41E9-2C5E-001DFC2EC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0798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11D639-2D76-93F6-3716-211533A02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7EB3B6-DD95-99F2-A2DC-4A714DA81F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E1B588A-E97A-1433-847F-F9CCA04335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60256D7-B28C-0FD4-0801-D7829F514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E400838-40A5-188A-D8F8-75438EC75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21007B8-88A5-AE9E-9514-CADB97E5D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245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8FD4C8-CC70-B5C3-4967-03BEE4764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DEC8974-3DBE-9B95-201F-3C7C25805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4107221-8048-C719-B653-F9A986487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AD25B4F-A667-0C27-2EFF-A885705322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D362EEC-F48E-82ED-597D-C38CED625B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C1707A7-08A8-6334-6121-DC145592D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1CADAFD-64CB-67CB-8D2F-2E95E0A59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2963354-2439-A2F8-3CD6-96BD7F654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31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B06F90-7020-BA3C-EED4-D18B0F42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9AA27A1-130F-3001-E38B-6AFCDCAC3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2A77C2B-9006-0F00-40E6-C5E3C0A2D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8ED0BA7-8F1B-153B-334E-487FF37E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8557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8775CB2-AB18-F4B8-75DA-5BFF031E0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3BBAEF9-A125-FCAC-8C00-EB13C27CB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154A36B-E468-AF43-710D-DA69D72A4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6158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0EA231-3F90-1CF0-53F5-DF0C4A679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50B8C2-FCEF-3796-BBA1-6E0622B70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46F6AD7-DFBA-9A3A-28F1-ED379601E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F09DBAE-253E-938D-F2DF-9181512A4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9FF9B37-B30F-EC25-D8F7-3FDAB13AA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65F940F-991B-D13F-D5C7-B4092B2C6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3256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6D7713-950A-E212-F497-EE56F631E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B4B654E-004F-DE46-9F31-C03676C9F2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E8D1C65-4593-09E8-C9D1-409CFD0087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C7C312D-F097-611E-6026-CE7F5E97E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3A65B77-D9C5-4028-C07E-56B8066EF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CBCE17D-961E-4217-2CEA-3AA61B710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1822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ABBAD2-2520-B6C2-F23D-7F41957CA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2B72883-BD3F-935C-A1E3-3DF19928C7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404FC7E-BD86-C5DA-2011-6A3A34B23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64183D7-25EF-DB7B-6B17-6E7AF6CD5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82EDADD-FE47-A773-3BE7-AD638354B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6959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578737D-E6EC-FA10-73A4-069C177EDF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2555347-2C2F-2F8E-19BE-16B831C963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22D7F4C-A80C-EC2C-BA6A-52D5DC6FE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E4B8325-DB0A-3CD2-67D6-B8C6C7FB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256BDF-6149-4FE9-6753-8CE72F4A0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4732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A76E96-394C-FB95-FE1A-9294685AC6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D466DA0-1B12-9E9B-3C5F-0F2B7C36BC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EB52F56-E97A-32BB-75F0-40DB0D196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06-01-2024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BD96AE4-2085-CCB3-EA5B-FAD847291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0615CB5-6306-C8EA-5FEE-0560435E5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0259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5814D1-37DB-53FE-69CA-30E1A75F8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70323E-AF52-64ED-CE71-22F343F1C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ECBC82-0C4B-7A9C-6B47-6B25F0EBF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06-01-2024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0215AD4-F30F-BC85-3865-65B73C1A2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73165F9-673B-2F73-CA03-85906DD3F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7157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96AB77-E623-5A96-CE3D-78F623AC9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2F6EAC9-DFD5-DD66-5D4F-1DC36865B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3AD253C-510B-4325-7723-835641FB7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06-01-2024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440155B-0ABD-3A7A-43FB-72AAEF771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C7DE88-D486-41E9-2C5E-001DFC2EC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524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11D639-2D76-93F6-3716-211533A02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7EB3B6-DD95-99F2-A2DC-4A714DA81F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E1B588A-E97A-1433-847F-F9CCA04335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60256D7-B28C-0FD4-0801-D7829F514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06-01-2024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E400838-40A5-188A-D8F8-75438EC75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21007B8-88A5-AE9E-9514-CADB97E5D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481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8FD4C8-CC70-B5C3-4967-03BEE4764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DEC8974-3DBE-9B95-201F-3C7C25805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4107221-8048-C719-B653-F9A986487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AD25B4F-A667-0C27-2EFF-A885705322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D362EEC-F48E-82ED-597D-C38CED625B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C1707A7-08A8-6334-6121-DC145592D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06-01-2024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1CADAFD-64CB-67CB-8D2F-2E95E0A59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2963354-2439-A2F8-3CD6-96BD7F654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885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B06F90-7020-BA3C-EED4-D18B0F42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9AA27A1-130F-3001-E38B-6AFCDCAC3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06-01-2024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2A77C2B-9006-0F00-40E6-C5E3C0A2D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8ED0BA7-8F1B-153B-334E-487FF37E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1660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8775CB2-AB18-F4B8-75DA-5BFF031E0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06-01-2024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3BBAEF9-A125-FCAC-8C00-EB13C27CB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154A36B-E468-AF43-710D-DA69D72A4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6368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0EA231-3F90-1CF0-53F5-DF0C4A679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50B8C2-FCEF-3796-BBA1-6E0622B70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46F6AD7-DFBA-9A3A-28F1-ED379601E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F09DBAE-253E-938D-F2DF-9181512A4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06-01-2024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9FF9B37-B30F-EC25-D8F7-3FDAB13AA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65F940F-991B-D13F-D5C7-B4092B2C6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9484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6D7713-950A-E212-F497-EE56F631E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B4B654E-004F-DE46-9F31-C03676C9F2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E8D1C65-4593-09E8-C9D1-409CFD0087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C7C312D-F097-611E-6026-CE7F5E97E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06-01-2024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3A65B77-D9C5-4028-C07E-56B8066EF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CBCE17D-961E-4217-2CEA-3AA61B710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828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ABBAD2-2520-B6C2-F23D-7F41957CA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2B72883-BD3F-935C-A1E3-3DF19928C7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404FC7E-BD86-C5DA-2011-6A3A34B23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06-01-2024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64183D7-25EF-DB7B-6B17-6E7AF6CD5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82EDADD-FE47-A773-3BE7-AD638354B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8675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578737D-E6EC-FA10-73A4-069C177EDF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2555347-2C2F-2F8E-19BE-16B831C963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22D7F4C-A80C-EC2C-BA6A-52D5DC6FE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94DD-B521-4A02-9B27-6E208CE348E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06-01-2024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E4B8325-DB0A-3CD2-67D6-B8C6C7FB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256BDF-6149-4FE9-6753-8CE72F4A0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7E61-AF2A-4A68-9E76-16B9568A68C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295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3A2F21C-5725-1EE5-9C42-E8A3CAE81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7ACF2E6-175A-B511-8FB8-9E9ED20F4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4A0C88-9AA6-7976-5945-9BF4A1547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A94DD-B521-4A02-9B27-6E208CE348E7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C9E504E-3DB7-F29D-47B9-D5724106E8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2EF95B2-620B-9F0D-997F-5F83D6B26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D7E61-AF2A-4A68-9E76-16B9568A68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7583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3A2F21C-5725-1EE5-9C42-E8A3CAE81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7ACF2E6-175A-B511-8FB8-9E9ED20F4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4A0C88-9AA6-7976-5945-9BF4A1547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A94DD-B521-4A02-9B27-6E208CE348E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06-01-2024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C9E504E-3DB7-F29D-47B9-D5724106E8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2EF95B2-620B-9F0D-997F-5F83D6B26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D7E61-AF2A-4A68-9E76-16B9568A68C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293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06E1CE-AFE2-2328-59ED-E3DB13C11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46449"/>
            <a:ext cx="8776996" cy="72778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C9C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 IMPORTANT TOPICS</a:t>
            </a:r>
            <a:endParaRPr lang="en-IN" sz="3200" dirty="0">
              <a:solidFill>
                <a:srgbClr val="0C9C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CD6E81A-14D9-3920-BD33-C5A3F9F969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951" y="1950098"/>
            <a:ext cx="10692882" cy="4226767"/>
          </a:xfrm>
        </p:spPr>
        <p:txBody>
          <a:bodyPr>
            <a:normAutofit/>
          </a:bodyPr>
          <a:lstStyle/>
          <a:p>
            <a:pPr marL="457200" indent="-457200" algn="l">
              <a:lnSpc>
                <a:spcPct val="200000"/>
              </a:lnSpc>
              <a:buFont typeface="+mj-lt"/>
              <a:buAutoNum type="arabicPeriod"/>
            </a:pPr>
            <a:r>
              <a:rPr lang="en-IN" dirty="0">
                <a:latin typeface="FT System Blank" pitchFamily="2" charset="0"/>
              </a:rPr>
              <a:t>INNER LINE PERMIT (ILP)                              PRELIMS, GS-3</a:t>
            </a:r>
          </a:p>
          <a:p>
            <a:pPr marL="457200" indent="-457200" algn="l">
              <a:lnSpc>
                <a:spcPct val="200000"/>
              </a:lnSpc>
              <a:buFont typeface="+mj-lt"/>
              <a:buAutoNum type="arabicPeriod"/>
            </a:pPr>
            <a:r>
              <a:rPr lang="en-IN" dirty="0">
                <a:latin typeface="FT System Blank" pitchFamily="2" charset="0"/>
              </a:rPr>
              <a:t>JONGAL BALAHU </a:t>
            </a:r>
            <a:r>
              <a:rPr lang="en-IN">
                <a:latin typeface="FT System Blank" pitchFamily="2" charset="0"/>
              </a:rPr>
              <a:t>DIVAS                                      PRELIMS, GS-5</a:t>
            </a:r>
            <a:endParaRPr lang="en-IN" dirty="0">
              <a:latin typeface="FT System Blank" pitchFamily="2" charset="0"/>
            </a:endParaRPr>
          </a:p>
          <a:p>
            <a:pPr marL="457200" indent="-457200" algn="l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latin typeface="FT System Blank" pitchFamily="2" charset="0"/>
              </a:rPr>
              <a:t>REGISTERED UNRECOGNISED POLITICAL PARTIES (RUPPS)                 GS-2, PRELIMS</a:t>
            </a:r>
          </a:p>
          <a:p>
            <a:pPr marL="457200" indent="-457200" algn="l">
              <a:lnSpc>
                <a:spcPct val="200000"/>
              </a:lnSpc>
              <a:buFont typeface="+mj-lt"/>
              <a:buAutoNum type="arabicPeriod"/>
            </a:pPr>
            <a:r>
              <a:rPr lang="en-IN" dirty="0">
                <a:latin typeface="FT System Blank" pitchFamily="2" charset="0"/>
              </a:rPr>
              <a:t>KERMAN CITY                      PRELIMS, GS-2</a:t>
            </a:r>
          </a:p>
          <a:p>
            <a:pPr marL="457200" indent="-457200" algn="l">
              <a:buFont typeface="+mj-lt"/>
              <a:buAutoNum type="arabicPeriod"/>
            </a:pPr>
            <a:endParaRPr lang="en-IN" dirty="0">
              <a:latin typeface="FT System Blank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0F2CE84-EC49-B5CD-4079-1EED95340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433" y="5594927"/>
            <a:ext cx="1048603" cy="4267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5B70284-391A-3B50-E8A2-FFBB5B7AC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9339" y="3971400"/>
            <a:ext cx="1048603" cy="4267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25C3685-D817-8C09-B41B-3C9772504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343" y="3215305"/>
            <a:ext cx="2017951" cy="2743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BD5097D-1006-91EF-F869-CEE23A8C8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5260" y="2308358"/>
            <a:ext cx="2017951" cy="2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419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06E1CE-AFE2-2328-59ED-E3DB13C11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46449"/>
            <a:ext cx="8776996" cy="72778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C9C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 IMPORTANT TOPICS</a:t>
            </a:r>
            <a:endParaRPr lang="en-IN" sz="3200" dirty="0">
              <a:solidFill>
                <a:srgbClr val="0C9C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CD6E81A-14D9-3920-BD33-C5A3F9F969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951" y="1950098"/>
            <a:ext cx="10692882" cy="4226767"/>
          </a:xfrm>
        </p:spPr>
        <p:txBody>
          <a:bodyPr>
            <a:normAutofit/>
          </a:bodyPr>
          <a:lstStyle/>
          <a:p>
            <a:pPr marL="457200" indent="-457200" algn="l">
              <a:lnSpc>
                <a:spcPct val="200000"/>
              </a:lnSpc>
              <a:buFont typeface="+mj-lt"/>
              <a:buAutoNum type="arabicPeriod"/>
            </a:pPr>
            <a:r>
              <a:rPr lang="en-IN" dirty="0">
                <a:latin typeface="FT System Blank" pitchFamily="2" charset="0"/>
              </a:rPr>
              <a:t>INNER LINE PERMIT (ILP)                              PRELIMS, GS-3</a:t>
            </a:r>
          </a:p>
          <a:p>
            <a:pPr marL="457200" indent="-457200" algn="l">
              <a:lnSpc>
                <a:spcPct val="200000"/>
              </a:lnSpc>
              <a:buFont typeface="+mj-lt"/>
              <a:buAutoNum type="arabicPeriod"/>
            </a:pPr>
            <a:r>
              <a:rPr lang="en-IN" dirty="0">
                <a:latin typeface="FT System Blank" pitchFamily="2" charset="0"/>
              </a:rPr>
              <a:t>JONGAL BALAHU </a:t>
            </a:r>
            <a:r>
              <a:rPr lang="en-IN">
                <a:latin typeface="FT System Blank" pitchFamily="2" charset="0"/>
              </a:rPr>
              <a:t>DIVAS                                      PRELIMS, GS-5</a:t>
            </a:r>
            <a:endParaRPr lang="en-IN" dirty="0">
              <a:latin typeface="FT System Blank" pitchFamily="2" charset="0"/>
            </a:endParaRPr>
          </a:p>
          <a:p>
            <a:pPr marL="457200" indent="-457200" algn="l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latin typeface="FT System Blank" pitchFamily="2" charset="0"/>
              </a:rPr>
              <a:t>REGISTERED UNRECOGNISED POLITICAL PARTIES (RUPPS)                 GS-2, PRELIMS</a:t>
            </a:r>
          </a:p>
          <a:p>
            <a:pPr marL="457200" indent="-457200" algn="l">
              <a:lnSpc>
                <a:spcPct val="200000"/>
              </a:lnSpc>
              <a:buFont typeface="+mj-lt"/>
              <a:buAutoNum type="arabicPeriod"/>
            </a:pPr>
            <a:r>
              <a:rPr lang="en-IN" dirty="0">
                <a:latin typeface="FT System Blank" pitchFamily="2" charset="0"/>
              </a:rPr>
              <a:t>KERMAN CITY                      PRELIMS, GS-2</a:t>
            </a:r>
          </a:p>
          <a:p>
            <a:pPr marL="457200" indent="-457200" algn="l">
              <a:buFont typeface="+mj-lt"/>
              <a:buAutoNum type="arabicPeriod"/>
            </a:pPr>
            <a:endParaRPr lang="en-IN" dirty="0">
              <a:latin typeface="FT System Blank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0F2CE84-EC49-B5CD-4079-1EED95340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433" y="5594927"/>
            <a:ext cx="1048603" cy="4267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5B70284-391A-3B50-E8A2-FFBB5B7AC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9339" y="3971400"/>
            <a:ext cx="1048603" cy="4267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25C3685-D817-8C09-B41B-3C9772504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343" y="3215305"/>
            <a:ext cx="2017951" cy="2743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BD5097D-1006-91EF-F869-CEE23A8C8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5260" y="2308358"/>
            <a:ext cx="2017951" cy="274344"/>
          </a:xfrm>
          <a:prstGeom prst="rect">
            <a:avLst/>
          </a:prstGeom>
        </p:spPr>
      </p:pic>
      <p:pic>
        <p:nvPicPr>
          <p:cNvPr id="1026" name="Picture 2" descr="C:\Users\HP\Desktop\Work\Work\coca ad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059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52401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C9C2D"/>
                </a:solidFill>
                <a:latin typeface="Times New Roman" pitchFamily="18" charset="0"/>
                <a:cs typeface="Times New Roman" pitchFamily="18" charset="0"/>
              </a:rPr>
              <a:t>INNER LINE PERMIT (ILP)</a:t>
            </a:r>
            <a:endParaRPr lang="en-IN" sz="3200" dirty="0">
              <a:solidFill>
                <a:srgbClr val="0C9C2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2316909"/>
            <a:ext cx="4762500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9701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spc="300" dirty="0">
                <a:solidFill>
                  <a:srgbClr val="406BD9"/>
                </a:solidFill>
                <a:latin typeface="FT System Blank" pitchFamily="50" charset="0"/>
              </a:rPr>
              <a:t>CONTEXT</a:t>
            </a:r>
            <a:endParaRPr lang="en-IN" sz="2800" spc="3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14604" y="1931437"/>
            <a:ext cx="5805196" cy="4194727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The Prime Minister of India has asked the Chief Minister of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Mizoram</a:t>
            </a:r>
            <a:r>
              <a:rPr lang="en-US" sz="2400" dirty="0">
                <a:latin typeface="FT System Blank" pitchFamily="50" charset="0"/>
              </a:rPr>
              <a:t> to submit a proposal regarding the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Inner Line Permit system.</a:t>
            </a:r>
          </a:p>
          <a:p>
            <a:endParaRPr lang="en-US" dirty="0"/>
          </a:p>
          <a:p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408" y="2301422"/>
            <a:ext cx="4038600" cy="303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8564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spc="300" dirty="0">
                <a:solidFill>
                  <a:srgbClr val="406BD9"/>
                </a:solidFill>
                <a:latin typeface="FT System Blank" pitchFamily="2" charset="0"/>
                <a:cs typeface="Times New Roman" pitchFamily="18" charset="0"/>
              </a:rPr>
              <a:t>WHAT IS ILP?</a:t>
            </a:r>
            <a:endParaRPr lang="en-IN" sz="2800" spc="300" dirty="0">
              <a:solidFill>
                <a:srgbClr val="406BD9"/>
              </a:solidFill>
              <a:latin typeface="FT System Blank" pitchFamily="2" charset="0"/>
              <a:cs typeface="Times New Roman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1885" y="1875453"/>
            <a:ext cx="10655559" cy="3368351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Purpose</a:t>
            </a:r>
            <a:r>
              <a:rPr lang="en-US" sz="2400" dirty="0">
                <a:latin typeface="FT System Blank" pitchFamily="50" charset="0"/>
              </a:rPr>
              <a:t>: To regulate the entry of Indian citizens into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protected areas </a:t>
            </a:r>
            <a:r>
              <a:rPr lang="en-US" sz="2400" dirty="0">
                <a:latin typeface="FT System Blank" pitchFamily="50" charset="0"/>
              </a:rPr>
              <a:t>for a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limited duration</a:t>
            </a:r>
            <a:r>
              <a:rPr lang="en-US" sz="2400" dirty="0">
                <a:latin typeface="FT System Blank" pitchFamily="50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Applicability</a:t>
            </a:r>
            <a:r>
              <a:rPr lang="en-US" sz="2400" dirty="0">
                <a:latin typeface="FT System Blank" pitchFamily="50" charset="0"/>
              </a:rPr>
              <a:t>: Primarily used in northeastern states (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Arunachal Pradesh, Nagaland, Mizoram</a:t>
            </a:r>
            <a:r>
              <a:rPr lang="en-US" sz="2400" dirty="0">
                <a:latin typeface="FT System Blank" pitchFamily="50" charset="0"/>
              </a:rPr>
              <a:t> and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Manipur</a:t>
            </a:r>
            <a:r>
              <a:rPr lang="en-US" sz="2400" dirty="0">
                <a:latin typeface="FT System Blank" pitchFamily="50" charset="0"/>
              </a:rPr>
              <a:t>) and some areas in Jammu and Kashmir, like Ladakh.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5113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50" charset="0"/>
                <a:cs typeface="Times New Roman" pitchFamily="18" charset="0"/>
              </a:rPr>
              <a:t>HISTORICAL CONTEXT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56" y="2155371"/>
            <a:ext cx="9694506" cy="302311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Introduced under the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Bengal Eastern Frontier Regulation</a:t>
            </a:r>
            <a:r>
              <a:rPr lang="en-US" sz="2400" dirty="0">
                <a:latin typeface="FT System Blank" pitchFamily="50" charset="0"/>
              </a:rPr>
              <a:t> of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1873</a:t>
            </a:r>
            <a:r>
              <a:rPr lang="en-US" sz="2400" dirty="0">
                <a:latin typeface="FT System Blank" pitchFamily="50" charset="0"/>
              </a:rPr>
              <a:t>, initially to protect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British commercial interests</a:t>
            </a:r>
            <a:r>
              <a:rPr lang="en-US" sz="2400" dirty="0">
                <a:latin typeface="FT System Blank" pitchFamily="50" charset="0"/>
              </a:rPr>
              <a:t>; post-independence, it shifted focus to safeguarding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indigenous cultures</a:t>
            </a:r>
            <a:r>
              <a:rPr lang="en-US" sz="2400" dirty="0">
                <a:latin typeface="FT System Blank" pitchFamily="50" charset="0"/>
              </a:rPr>
              <a:t> and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environments</a:t>
            </a:r>
            <a:r>
              <a:rPr lang="en-US" sz="2400" dirty="0">
                <a:latin typeface="FT System Blank" pitchFamily="50" charset="0"/>
              </a:rPr>
              <a:t>.</a:t>
            </a:r>
            <a:endParaRPr lang="en-IN" sz="2400" dirty="0">
              <a:latin typeface="FT System Blan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676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spc="300" dirty="0">
                <a:solidFill>
                  <a:srgbClr val="406BD9"/>
                </a:solidFill>
                <a:latin typeface="FT System Blank" pitchFamily="50" charset="0"/>
              </a:rPr>
              <a:t>ADDITIONAL INFORMATION</a:t>
            </a:r>
            <a:endParaRPr lang="en-IN" sz="2800" spc="3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8457" y="2220686"/>
            <a:ext cx="10328988" cy="2239347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Manipur Inclusion</a:t>
            </a:r>
            <a:r>
              <a:rPr lang="en-US" sz="2400" dirty="0">
                <a:latin typeface="FT System Blank" pitchFamily="50" charset="0"/>
              </a:rPr>
              <a:t>: In December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2020</a:t>
            </a:r>
            <a:r>
              <a:rPr lang="en-US" sz="2400" dirty="0">
                <a:latin typeface="FT System Blank" pitchFamily="50" charset="0"/>
              </a:rPr>
              <a:t>, Manipur was included in the ILP regime, making it the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fourth</a:t>
            </a:r>
            <a:r>
              <a:rPr lang="en-US" sz="2400" dirty="0">
                <a:latin typeface="FT System Blank" pitchFamily="50" charset="0"/>
              </a:rPr>
              <a:t> northeastern state under this system.</a:t>
            </a:r>
          </a:p>
          <a:p>
            <a:pPr marL="0" indent="0">
              <a:buNone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274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50" charset="0"/>
              </a:rPr>
              <a:t>PROCEDURE FOR OBTAINING ILP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53951"/>
            <a:ext cx="9582539" cy="2724539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Obtainable through government offices or online portals.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Required for domestic tourists; different regulations for foreign tourists, who usually need to register with local authorities.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17886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086" y="597158"/>
            <a:ext cx="9361714" cy="1147665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50" charset="0"/>
              </a:rPr>
              <a:t>IMPORTANCE OF ILP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894" y="2006082"/>
            <a:ext cx="10075506" cy="325171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Preserves distinct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cultures</a:t>
            </a:r>
            <a:r>
              <a:rPr lang="en-US" sz="2400" dirty="0">
                <a:latin typeface="FT System Blank" pitchFamily="50" charset="0"/>
              </a:rPr>
              <a:t> and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traditions</a:t>
            </a:r>
            <a:r>
              <a:rPr lang="en-US" sz="2400" dirty="0">
                <a:latin typeface="FT System Blank" pitchFamily="50" charset="0"/>
              </a:rPr>
              <a:t> of various regions.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Maintains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demographic balance </a:t>
            </a:r>
            <a:r>
              <a:rPr lang="en-US" sz="2400" dirty="0">
                <a:latin typeface="FT System Blank" pitchFamily="50" charset="0"/>
              </a:rPr>
              <a:t>of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tribal populations</a:t>
            </a:r>
            <a:r>
              <a:rPr lang="en-US" sz="2400" dirty="0">
                <a:latin typeface="FT System Blank" pitchFamily="50" charset="0"/>
              </a:rPr>
              <a:t> in the Northeast.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Controls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illegal migration</a:t>
            </a:r>
            <a:r>
              <a:rPr lang="en-US" sz="2400" dirty="0">
                <a:latin typeface="FT System Blank" pitchFamily="50" charset="0"/>
              </a:rPr>
              <a:t> and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encroachment</a:t>
            </a:r>
            <a:r>
              <a:rPr lang="en-US" sz="2400" dirty="0">
                <a:latin typeface="FT System Blank" pitchFamily="50" charset="0"/>
              </a:rPr>
              <a:t> in sensitive areas.</a:t>
            </a:r>
          </a:p>
        </p:txBody>
      </p:sp>
    </p:spTree>
    <p:extLst>
      <p:ext uri="{BB962C8B-B14F-4D97-AF65-F5344CB8AC3E}">
        <p14:creationId xmlns:p14="http://schemas.microsoft.com/office/powerpoint/2010/main" val="3600889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192" y="274638"/>
            <a:ext cx="9725608" cy="944562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50" charset="0"/>
              </a:rPr>
              <a:t>FUTURE OUTLOOK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449" y="1726163"/>
            <a:ext cx="9464352" cy="3480319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While the ILP is a significant step in preserving the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demographics</a:t>
            </a:r>
            <a:r>
              <a:rPr lang="en-US" sz="2400" dirty="0">
                <a:latin typeface="FT System Blank" pitchFamily="50" charset="0"/>
              </a:rPr>
              <a:t> and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cultures</a:t>
            </a:r>
            <a:r>
              <a:rPr lang="en-US" sz="2400" dirty="0">
                <a:latin typeface="FT System Blank" pitchFamily="50" charset="0"/>
              </a:rPr>
              <a:t> of the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Northeastern states</a:t>
            </a:r>
            <a:r>
              <a:rPr lang="en-US" sz="2400" dirty="0">
                <a:latin typeface="FT System Blank" pitchFamily="50" charset="0"/>
              </a:rPr>
              <a:t>, there's a consensus on the need for more robust and comprehensive solutions to enhance these protective measures.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9489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spc="300" dirty="0">
                <a:solidFill>
                  <a:srgbClr val="406BD9"/>
                </a:solidFill>
                <a:latin typeface="FT System Blank" pitchFamily="50" charset="0"/>
              </a:rPr>
              <a:t>PRELIMS PRACTICE QUESTION</a:t>
            </a:r>
            <a:endParaRPr lang="en-IN" sz="2800" spc="3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918" y="1492898"/>
            <a:ext cx="10388082" cy="48317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Q</a:t>
            </a:r>
            <a:r>
              <a:rPr lang="en-US" sz="2600" dirty="0">
                <a:latin typeface="FT System Blank" pitchFamily="50" charset="0"/>
              </a:rPr>
              <a:t>. Consider the following statements with respect to Inner Line Permit (ILP).</a:t>
            </a:r>
          </a:p>
          <a:p>
            <a:pPr marL="0" indent="0">
              <a:buNone/>
            </a:pPr>
            <a:r>
              <a:rPr lang="en-US" sz="2600" dirty="0">
                <a:latin typeface="FT System Blank" pitchFamily="50" charset="0"/>
              </a:rPr>
              <a:t>1.  Inner Line Permit is operational in Arunachal Pradesh, Mizoram and Nagaland.</a:t>
            </a:r>
          </a:p>
          <a:p>
            <a:pPr marL="0" indent="0">
              <a:buNone/>
            </a:pPr>
            <a:r>
              <a:rPr lang="en-US" sz="2600" dirty="0">
                <a:latin typeface="FT System Blank" pitchFamily="50" charset="0"/>
              </a:rPr>
              <a:t>2. It can be used for travel purposes only.</a:t>
            </a:r>
          </a:p>
          <a:p>
            <a:pPr marL="0" indent="0">
              <a:buNone/>
            </a:pPr>
            <a:r>
              <a:rPr lang="en-US" sz="2600" dirty="0">
                <a:latin typeface="FT System Blank" pitchFamily="50" charset="0"/>
              </a:rPr>
              <a:t>3.Visitors are not allowed to purchase property in these regions.</a:t>
            </a:r>
          </a:p>
          <a:p>
            <a:pPr marL="0" indent="0">
              <a:buNone/>
            </a:pPr>
            <a:r>
              <a:rPr lang="en-US" sz="2600" dirty="0">
                <a:latin typeface="FT System Blank" pitchFamily="50" charset="0"/>
              </a:rPr>
              <a:t>Which of the above statement/s is/are incorrect?</a:t>
            </a:r>
          </a:p>
          <a:p>
            <a:pPr marL="457200" indent="-457200">
              <a:buAutoNum type="alphaLcParenBoth"/>
            </a:pPr>
            <a:r>
              <a:rPr lang="en-US" sz="2600" dirty="0">
                <a:latin typeface="FT System Blank" pitchFamily="50" charset="0"/>
              </a:rPr>
              <a:t>1 only</a:t>
            </a:r>
          </a:p>
          <a:p>
            <a:pPr marL="457200" indent="-457200">
              <a:buAutoNum type="alphaLcParenBoth"/>
            </a:pPr>
            <a:r>
              <a:rPr lang="en-US" sz="2600" dirty="0">
                <a:latin typeface="FT System Blank" pitchFamily="50" charset="0"/>
              </a:rPr>
              <a:t>2 only</a:t>
            </a:r>
          </a:p>
          <a:p>
            <a:pPr marL="457200" indent="-457200">
              <a:buAutoNum type="alphaLcParenBoth"/>
            </a:pPr>
            <a:r>
              <a:rPr lang="en-US" sz="2600" dirty="0">
                <a:latin typeface="FT System Blank" pitchFamily="50" charset="0"/>
              </a:rPr>
              <a:t>3 only</a:t>
            </a:r>
          </a:p>
          <a:p>
            <a:pPr marL="457200" indent="-457200">
              <a:buAutoNum type="alphaLcParenBoth"/>
            </a:pPr>
            <a:r>
              <a:rPr lang="en-US" sz="2600" dirty="0">
                <a:latin typeface="FT System Blank" pitchFamily="50" charset="0"/>
              </a:rPr>
              <a:t>None of the above</a:t>
            </a:r>
            <a:endParaRPr lang="en-IN" sz="2600" dirty="0">
              <a:latin typeface="FT System Blan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873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spc="300" dirty="0">
                <a:solidFill>
                  <a:srgbClr val="406BD9"/>
                </a:solidFill>
                <a:latin typeface="FT System Blank" pitchFamily="50" charset="0"/>
              </a:rPr>
              <a:t>MAINS PRACTICE QUESTION</a:t>
            </a:r>
            <a:endParaRPr lang="en-IN" sz="2800" spc="3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588" y="1996751"/>
            <a:ext cx="10095722" cy="2276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FT System Blank" pitchFamily="50" charset="0"/>
              </a:rPr>
              <a:t>Q. </a:t>
            </a:r>
            <a:r>
              <a:rPr lang="en-US" sz="2400" dirty="0" err="1">
                <a:latin typeface="FT System Blank" pitchFamily="50" charset="0"/>
              </a:rPr>
              <a:t>Analyse</a:t>
            </a:r>
            <a:r>
              <a:rPr lang="en-US" sz="2400" dirty="0">
                <a:latin typeface="FT System Blank" pitchFamily="50" charset="0"/>
              </a:rPr>
              <a:t> the issue of imposition of the ILP system in India’s northeastern states and the dilemma this system has posed to the Indian government. </a:t>
            </a:r>
            <a:endParaRPr lang="en-IN" sz="2400" dirty="0">
              <a:latin typeface="FT System Blan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570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>
                <a:solidFill>
                  <a:srgbClr val="0C9C2D"/>
                </a:solidFill>
                <a:latin typeface="Times New Roman" pitchFamily="18" charset="0"/>
                <a:cs typeface="Times New Roman" pitchFamily="18" charset="0"/>
              </a:rPr>
              <a:t>JONGAL BALAHU DIVAS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532" y="2628123"/>
            <a:ext cx="4588689" cy="2962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9959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92162"/>
          </a:xfrm>
        </p:spPr>
        <p:txBody>
          <a:bodyPr>
            <a:normAutofit/>
          </a:bodyPr>
          <a:lstStyle/>
          <a:p>
            <a:pPr algn="ctr"/>
            <a:r>
              <a:rPr lang="en-US" sz="2800" spc="300" dirty="0">
                <a:solidFill>
                  <a:srgbClr val="406BD9"/>
                </a:solidFill>
                <a:latin typeface="FT System Blank" pitchFamily="50" charset="0"/>
              </a:rPr>
              <a:t>CONTEXT</a:t>
            </a:r>
            <a:endParaRPr lang="en-IN" sz="2800" spc="3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3935" y="1645237"/>
            <a:ext cx="5795865" cy="402372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The 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Jongal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Balahu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 Divas </a:t>
            </a:r>
            <a:r>
              <a:rPr lang="en-US" sz="2400" dirty="0">
                <a:latin typeface="FT System Blank" pitchFamily="50" charset="0"/>
              </a:rPr>
              <a:t>was recently celebrated in </a:t>
            </a:r>
            <a:r>
              <a:rPr lang="en-US" sz="2400" dirty="0" err="1">
                <a:latin typeface="FT System Blank" pitchFamily="50" charset="0"/>
              </a:rPr>
              <a:t>Raha</a:t>
            </a:r>
            <a:r>
              <a:rPr lang="en-US" sz="2400" dirty="0">
                <a:latin typeface="FT System Blank" pitchFamily="50" charset="0"/>
              </a:rPr>
              <a:t> with great enthusiasm and cultural richness. This significant day is organized by various 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Tiwa</a:t>
            </a:r>
            <a:r>
              <a:rPr lang="en-US" sz="2400" dirty="0">
                <a:latin typeface="FT System Blank" pitchFamily="50" charset="0"/>
              </a:rPr>
              <a:t> community organizations. </a:t>
            </a:r>
            <a:endParaRPr lang="en-IN" sz="2400" dirty="0">
              <a:latin typeface="FT System Blank" pitchFamily="50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645237"/>
            <a:ext cx="4038600" cy="35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3754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82824" y="647863"/>
            <a:ext cx="8229600" cy="792162"/>
          </a:xfrm>
        </p:spPr>
        <p:txBody>
          <a:bodyPr>
            <a:normAutofit/>
          </a:bodyPr>
          <a:lstStyle/>
          <a:p>
            <a:pPr algn="ctr"/>
            <a:r>
              <a:rPr lang="en-US" sz="2800" spc="300" dirty="0">
                <a:solidFill>
                  <a:srgbClr val="406BD9"/>
                </a:solidFill>
                <a:latin typeface="FT System Blank" pitchFamily="50" charset="0"/>
              </a:rPr>
              <a:t>ABOUT THE EVENT</a:t>
            </a:r>
            <a:endParaRPr lang="en-IN" sz="2800" spc="3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47869" y="1819469"/>
            <a:ext cx="9762931" cy="392569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The event commenced with a ceremonial function honoring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King 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Jongal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Balahu</a:t>
            </a:r>
            <a:r>
              <a:rPr lang="en-US" sz="2400" dirty="0">
                <a:latin typeface="FT System Blank" pitchFamily="50" charset="0"/>
              </a:rPr>
              <a:t>, an important figure in </a:t>
            </a:r>
            <a:r>
              <a:rPr lang="en-US" sz="2400" dirty="0" err="1">
                <a:latin typeface="FT System Blank" pitchFamily="50" charset="0"/>
              </a:rPr>
              <a:t>Tiwa</a:t>
            </a:r>
            <a:r>
              <a:rPr lang="en-US" sz="2400" dirty="0">
                <a:latin typeface="FT System Blank" pitchFamily="50" charset="0"/>
              </a:rPr>
              <a:t> history.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The day was marked by a series of cultural programs showcasing the rich heritage of the </a:t>
            </a:r>
            <a:r>
              <a:rPr lang="en-US" sz="2400" dirty="0" err="1">
                <a:latin typeface="FT System Blank" pitchFamily="50" charset="0"/>
              </a:rPr>
              <a:t>Tiwa</a:t>
            </a:r>
            <a:r>
              <a:rPr lang="en-US" sz="2400" dirty="0">
                <a:latin typeface="FT System Blank" pitchFamily="50" charset="0"/>
              </a:rPr>
              <a:t> people. </a:t>
            </a:r>
            <a:endParaRPr lang="en-IN" sz="2400" dirty="0">
              <a:latin typeface="FT System Blan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454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D39A11-A0BE-ACB1-D88D-C6BCC7C0CE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6824" y="858838"/>
            <a:ext cx="10313894" cy="1494397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3200" dirty="0">
                <a:solidFill>
                  <a:srgbClr val="0C9C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REGISTERED UNRECOGNISED POLITICAL PARTIES (RUPPS)</a:t>
            </a:r>
            <a:endParaRPr lang="en-IN" sz="3200" dirty="0">
              <a:solidFill>
                <a:srgbClr val="0C9C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8B8D808-4530-C613-0952-2ACB8302B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933233"/>
            <a:ext cx="30480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81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E47709-3A5E-0A25-9E02-52E95C675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406BD9"/>
                </a:solidFill>
                <a:latin typeface="FT System Blank" pitchFamily="2" charset="0"/>
              </a:rPr>
              <a:t>CONTEXT</a:t>
            </a:r>
            <a:endParaRPr lang="en-IN" sz="2800" dirty="0">
              <a:solidFill>
                <a:srgbClr val="406BD9"/>
              </a:solidFill>
              <a:latin typeface="FT System Blank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3EE2C0D-A127-10FE-56E9-0470DD4639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8941" y="1825625"/>
            <a:ext cx="10905565" cy="323046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Election Commission of India </a:t>
            </a:r>
            <a:r>
              <a:rPr lang="en-US" sz="2400" dirty="0">
                <a:latin typeface="FT System Blank" pitchFamily="2" charset="0"/>
              </a:rPr>
              <a:t>has introduced new rules for the allocation of symbols to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Registered </a:t>
            </a:r>
            <a:r>
              <a:rPr lang="en-US" sz="2400" dirty="0" err="1">
                <a:solidFill>
                  <a:srgbClr val="FF0000"/>
                </a:solidFill>
                <a:latin typeface="FT System Blank" pitchFamily="2" charset="0"/>
              </a:rPr>
              <a:t>Unrecognised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 Political Parties </a:t>
            </a:r>
            <a:r>
              <a:rPr lang="en-US" sz="2400" dirty="0">
                <a:latin typeface="FT System Blank" pitchFamily="2" charset="0"/>
              </a:rPr>
              <a:t>(RUPPs).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 The new regulations aim to ensure due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regulatory compliances</a:t>
            </a:r>
            <a:r>
              <a:rPr lang="en-US" sz="2400" dirty="0">
                <a:latin typeface="FT System Blank" pitchFamily="2" charset="0"/>
              </a:rPr>
              <a:t> by these parties.</a:t>
            </a:r>
            <a:endParaRPr lang="en-IN" sz="2400" dirty="0"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413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880903-44C1-5A6E-967B-13A8B1A78C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9281" y="1304366"/>
            <a:ext cx="11040037" cy="391309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The new regulations require RUPPs to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furnish audited accounts</a:t>
            </a:r>
            <a:r>
              <a:rPr lang="en-US" sz="2400" dirty="0">
                <a:latin typeface="FT System Blank" pitchFamily="2" charset="0"/>
              </a:rPr>
              <a:t>,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updated election expenditure statements </a:t>
            </a:r>
            <a:r>
              <a:rPr lang="en-US" sz="2400" dirty="0">
                <a:latin typeface="FT System Blank" pitchFamily="2" charset="0"/>
              </a:rPr>
              <a:t>and their latest organization details.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 These details are now integrated into the application format for common symbols, aiming to streamline the process and enhance transparency. 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The new rules came into effect from January 11, 2024.</a:t>
            </a:r>
            <a:endParaRPr lang="en-IN" sz="2400" dirty="0"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241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05E088-D47B-2039-24FD-9805D5FDE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406BD9"/>
                </a:solidFill>
                <a:latin typeface="FT System Blank" pitchFamily="2" charset="0"/>
              </a:rPr>
              <a:t>ABOUT RUPP</a:t>
            </a:r>
            <a:endParaRPr lang="en-IN" sz="2800" dirty="0">
              <a:solidFill>
                <a:srgbClr val="406BD9"/>
              </a:solidFill>
              <a:latin typeface="FT System Blank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270737-3380-9E6B-55AD-59B77BAE28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2047" y="1825625"/>
            <a:ext cx="10959353" cy="4158316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These are political parties in India that are either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newly registered</a:t>
            </a:r>
            <a:r>
              <a:rPr lang="en-US" sz="2400" dirty="0">
                <a:latin typeface="FT System Blank" pitchFamily="2" charset="0"/>
              </a:rPr>
              <a:t>, have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not</a:t>
            </a:r>
            <a:r>
              <a:rPr lang="en-US" sz="2400" dirty="0">
                <a:latin typeface="FT System Blank" pitchFamily="2" charset="0"/>
              </a:rPr>
              <a:t> secured a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sufficient percentage </a:t>
            </a:r>
            <a:r>
              <a:rPr lang="en-US" sz="2400" dirty="0">
                <a:latin typeface="FT System Blank" pitchFamily="2" charset="0"/>
              </a:rPr>
              <a:t>of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votes</a:t>
            </a:r>
            <a:r>
              <a:rPr lang="en-US" sz="2400" dirty="0">
                <a:latin typeface="FT System Blank" pitchFamily="2" charset="0"/>
              </a:rPr>
              <a:t> in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elections</a:t>
            </a:r>
            <a:r>
              <a:rPr lang="en-US" sz="2400" dirty="0">
                <a:latin typeface="FT System Blank" pitchFamily="2" charset="0"/>
              </a:rPr>
              <a:t>, or have never contested elections after registration. 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Such parties do not enjoy all the benefits and privileges extended to the </a:t>
            </a:r>
            <a:r>
              <a:rPr lang="en-US" sz="2400" dirty="0" err="1">
                <a:latin typeface="FT System Blank" pitchFamily="2" charset="0"/>
              </a:rPr>
              <a:t>recognised</a:t>
            </a:r>
            <a:r>
              <a:rPr lang="en-US" sz="2400" dirty="0">
                <a:latin typeface="FT System Blank" pitchFamily="2" charset="0"/>
              </a:rPr>
              <a:t> parties by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Election Commission of India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824412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87BFE9-7997-C4F6-941B-7979F871C4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5153" y="1586753"/>
            <a:ext cx="11322423" cy="26894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ECI allots symbols to political parties under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Election Symbols (Reservation and Allotment) Order, 1968</a:t>
            </a:r>
            <a:r>
              <a:rPr lang="en-US" sz="2400" dirty="0">
                <a:latin typeface="FT System Blank" pitchFamily="2" charset="0"/>
              </a:rPr>
              <a:t>.</a:t>
            </a:r>
            <a:endParaRPr lang="en-IN" sz="2400" dirty="0"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886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972D84-0804-27A0-1018-DDCA66181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8924365" cy="106950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C9C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KERMAN CITY </a:t>
            </a:r>
            <a:endParaRPr lang="en-IN" sz="3200" dirty="0">
              <a:solidFill>
                <a:srgbClr val="0C9C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1BD8088-BF52-02C4-C9EB-44190D9DA8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4" t="6528"/>
          <a:stretch/>
        </p:blipFill>
        <p:spPr>
          <a:xfrm>
            <a:off x="4536140" y="3030561"/>
            <a:ext cx="3119719" cy="27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170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231C39-D17A-8C9F-56B9-DC78C4E9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spc="300" dirty="0">
                <a:solidFill>
                  <a:srgbClr val="406BD9"/>
                </a:solidFill>
                <a:latin typeface="FT System Blank" pitchFamily="2" charset="0"/>
              </a:rPr>
              <a:t>CONTEXT</a:t>
            </a:r>
            <a:endParaRPr lang="en-IN" sz="2800" spc="300" dirty="0">
              <a:solidFill>
                <a:srgbClr val="406BD9"/>
              </a:solidFill>
              <a:latin typeface="FT System Blank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2884109-D82F-11AF-0A1F-CDCFA5C24A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6176" y="2006601"/>
            <a:ext cx="5889812" cy="26119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India condemned the twin explosions that took place in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Kerman city </a:t>
            </a:r>
            <a:r>
              <a:rPr lang="en-US" sz="2400" dirty="0">
                <a:latin typeface="FT System Blank" pitchFamily="2" charset="0"/>
              </a:rPr>
              <a:t>of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Iran</a:t>
            </a:r>
            <a:r>
              <a:rPr lang="en-US" sz="2400" dirty="0">
                <a:latin typeface="FT System Blank" pitchFamily="2" charset="0"/>
              </a:rPr>
              <a:t>.</a:t>
            </a:r>
            <a:endParaRPr lang="en-IN" sz="2400" dirty="0">
              <a:latin typeface="FT System Blank" pitchFamily="2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485119E0-D95A-9E08-C4B8-2B90321AA94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10415" y="2006601"/>
            <a:ext cx="4643385" cy="261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0075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39A7AA-39EB-F1E1-532C-41C5B0145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spc="300" dirty="0">
                <a:solidFill>
                  <a:srgbClr val="406BD9"/>
                </a:solidFill>
                <a:latin typeface="FT System Blank" pitchFamily="2" charset="0"/>
              </a:rPr>
              <a:t>POLITICAL FEATURES OF IRAN</a:t>
            </a:r>
            <a:endParaRPr lang="en-IN" sz="2800" spc="300" dirty="0">
              <a:solidFill>
                <a:srgbClr val="406BD9"/>
              </a:solidFill>
              <a:latin typeface="FT System Blank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DBDB516-A05E-2E85-0319-8CC0E834B5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825625"/>
            <a:ext cx="57912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Iran</a:t>
            </a:r>
            <a:r>
              <a:rPr lang="en-IN" sz="2400" dirty="0">
                <a:latin typeface="FT System Blank" pitchFamily="2" charset="0"/>
              </a:rPr>
              <a:t> is a country in the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Middle East </a:t>
            </a:r>
            <a:r>
              <a:rPr lang="en-IN" sz="2400" dirty="0">
                <a:latin typeface="FT System Blank" pitchFamily="2" charset="0"/>
              </a:rPr>
              <a:t>or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West Asia</a:t>
            </a:r>
            <a:r>
              <a:rPr lang="en-IN" sz="2400" dirty="0">
                <a:latin typeface="FT System Blank" pitchFamily="2" charset="0"/>
              </a:rPr>
              <a:t>. 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IN" sz="2400" dirty="0">
                <a:latin typeface="FT System Blank" pitchFamily="2" charset="0"/>
              </a:rPr>
              <a:t>Bordering nations: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Afghanistan</a:t>
            </a:r>
            <a:r>
              <a:rPr lang="en-IN" sz="2400" dirty="0">
                <a:latin typeface="FT System Blank" pitchFamily="2" charset="0"/>
              </a:rPr>
              <a:t>,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Pakistan</a:t>
            </a:r>
            <a:r>
              <a:rPr lang="en-IN" sz="2400" dirty="0">
                <a:latin typeface="FT System Blank" pitchFamily="2" charset="0"/>
              </a:rPr>
              <a:t>,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Turkmenistan</a:t>
            </a:r>
            <a:r>
              <a:rPr lang="en-IN" sz="2400" dirty="0">
                <a:latin typeface="FT System Blank" pitchFamily="2" charset="0"/>
              </a:rPr>
              <a:t>,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Azerbaijan</a:t>
            </a:r>
            <a:r>
              <a:rPr lang="en-IN" sz="2400" dirty="0">
                <a:latin typeface="FT System Blank" pitchFamily="2" charset="0"/>
              </a:rPr>
              <a:t>,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Armenia</a:t>
            </a:r>
            <a:r>
              <a:rPr lang="en-IN" sz="2400" dirty="0">
                <a:latin typeface="FT System Blank" pitchFamily="2" charset="0"/>
              </a:rPr>
              <a:t>,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Turkey</a:t>
            </a:r>
            <a:r>
              <a:rPr lang="en-IN" sz="2400" dirty="0">
                <a:latin typeface="FT System Blank" pitchFamily="2" charset="0"/>
              </a:rPr>
              <a:t>,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Iraq</a:t>
            </a:r>
            <a:r>
              <a:rPr lang="en-IN" sz="2400" dirty="0">
                <a:latin typeface="FT System Blank" pitchFamily="2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IN" sz="2400" dirty="0">
                <a:latin typeface="FT System Blank" pitchFamily="2" charset="0"/>
              </a:rPr>
              <a:t>Bordering water bodies: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Caspian Sea</a:t>
            </a:r>
            <a:r>
              <a:rPr lang="en-IN" sz="2400" dirty="0">
                <a:latin typeface="FT System Blank" pitchFamily="2" charset="0"/>
              </a:rPr>
              <a:t>,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Gulf of Oman </a:t>
            </a:r>
            <a:r>
              <a:rPr lang="en-IN" sz="2400" dirty="0">
                <a:latin typeface="FT System Blank" pitchFamily="2" charset="0"/>
              </a:rPr>
              <a:t>and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Persian Gulf.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7983C5A2-C8CC-FD33-77BF-5FE32B8239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07202" y="1825625"/>
            <a:ext cx="451500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1120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954E16-6C31-8670-96FC-ED4839BD8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spc="300" dirty="0">
                <a:solidFill>
                  <a:srgbClr val="406BD9"/>
                </a:solidFill>
                <a:latin typeface="FT System Blank" pitchFamily="2" charset="0"/>
              </a:rPr>
              <a:t>MAJOR AREAS OF COOPERATION WITH INDIA</a:t>
            </a:r>
            <a:endParaRPr lang="en-IN" sz="2800" spc="300" dirty="0">
              <a:solidFill>
                <a:srgbClr val="406BD9"/>
              </a:solidFill>
              <a:latin typeface="FT System Blank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E4289F-DF9A-9549-A641-94264CF921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5835" y="1839072"/>
            <a:ext cx="11524130" cy="453483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Trade and economic cooperation</a:t>
            </a:r>
            <a:r>
              <a:rPr lang="en-US" sz="2400" dirty="0">
                <a:latin typeface="FT System Blank" pitchFamily="2" charset="0"/>
              </a:rPr>
              <a:t>: India and Iran have a history of strong economic ties, with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India</a:t>
            </a:r>
            <a:r>
              <a:rPr lang="en-US" sz="2400" dirty="0">
                <a:latin typeface="FT System Blank" pitchFamily="2" charset="0"/>
              </a:rPr>
              <a:t> being among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Iran</a:t>
            </a:r>
            <a:r>
              <a:rPr lang="en-US" sz="2400" dirty="0">
                <a:latin typeface="FT System Blank" pitchFamily="2" charset="0"/>
              </a:rPr>
              <a:t>'s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five largest trade partners </a:t>
            </a:r>
            <a:r>
              <a:rPr lang="en-US" sz="2400" dirty="0">
                <a:latin typeface="FT System Blank" pitchFamily="2" charset="0"/>
              </a:rPr>
              <a:t>in recent years. Major Indian exports to Iran include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rice</a:t>
            </a:r>
            <a:r>
              <a:rPr lang="en-US" sz="2400" dirty="0">
                <a:latin typeface="FT System Blank" pitchFamily="2" charset="0"/>
              </a:rPr>
              <a:t>,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tea</a:t>
            </a:r>
            <a:r>
              <a:rPr lang="en-US" sz="2400" dirty="0">
                <a:latin typeface="FT System Blank" pitchFamily="2" charset="0"/>
              </a:rPr>
              <a:t>,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sugar</a:t>
            </a:r>
            <a:r>
              <a:rPr lang="en-US" sz="2400" dirty="0">
                <a:latin typeface="FT System Blank" pitchFamily="2" charset="0"/>
              </a:rPr>
              <a:t>,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pharmaceuticals</a:t>
            </a:r>
            <a:r>
              <a:rPr lang="en-US" sz="2400" dirty="0">
                <a:latin typeface="FT System Blank" pitchFamily="2" charset="0"/>
              </a:rPr>
              <a:t>, manmade staple fibers, electrical machinery, and artificial jewelry, while Iran exports dry fruits, inorganic/organic chemicals, glassware, etc. to India.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Connectivity and infrastructure</a:t>
            </a:r>
            <a:r>
              <a:rPr lang="en-US" sz="2400" dirty="0">
                <a:latin typeface="FT System Blank" pitchFamily="2" charset="0"/>
              </a:rPr>
              <a:t>: India and Iran have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Joint Working Groups </a:t>
            </a:r>
            <a:r>
              <a:rPr lang="en-US" sz="2400" dirty="0">
                <a:latin typeface="FT System Blank" pitchFamily="2" charset="0"/>
              </a:rPr>
              <a:t>to facilitate cooperation in various sectors, including connectivity. India has been closely cooperating with Iran in realizing the vision of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Chabahar Port </a:t>
            </a:r>
            <a:r>
              <a:rPr lang="en-US" sz="2400" dirty="0">
                <a:latin typeface="FT System Blank" pitchFamily="2" charset="0"/>
              </a:rPr>
              <a:t>as a major trade relations hub.</a:t>
            </a:r>
          </a:p>
        </p:txBody>
      </p:sp>
    </p:spTree>
    <p:extLst>
      <p:ext uri="{BB962C8B-B14F-4D97-AF65-F5344CB8AC3E}">
        <p14:creationId xmlns:p14="http://schemas.microsoft.com/office/powerpoint/2010/main" val="14195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0AF071-C92C-DE47-780D-F58B7C4596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494" y="1277471"/>
            <a:ext cx="11349318" cy="484094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Energy security</a:t>
            </a:r>
            <a:r>
              <a:rPr lang="en-US" sz="2400" dirty="0">
                <a:latin typeface="FT System Blank" pitchFamily="2" charset="0"/>
              </a:rPr>
              <a:t>: Iran is among the five largest suppliers of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crude oil </a:t>
            </a:r>
            <a:r>
              <a:rPr lang="en-US" sz="2400" dirty="0">
                <a:latin typeface="FT System Blank" pitchFamily="2" charset="0"/>
              </a:rPr>
              <a:t>to India, supplying more than 425,000 barrels per day. India is one of the largest foreign investors in Iran's oil and gas industry.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Defense cooperation</a:t>
            </a:r>
            <a:r>
              <a:rPr lang="en-US" sz="2400" dirty="0">
                <a:latin typeface="FT System Blank" pitchFamily="2" charset="0"/>
              </a:rPr>
              <a:t>: India and Iran signed a defense cooperation agreement in December 2002.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Regional cooperation</a:t>
            </a:r>
            <a:r>
              <a:rPr lang="en-US" sz="2400" dirty="0">
                <a:latin typeface="FT System Blank" pitchFamily="2" charset="0"/>
              </a:rPr>
              <a:t>: India and Iran have a shared interest in regional security and stability, particularly in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Persian Gulf </a:t>
            </a:r>
            <a:r>
              <a:rPr lang="en-US" sz="2400" dirty="0">
                <a:latin typeface="FT System Blank" pitchFamily="2" charset="0"/>
              </a:rPr>
              <a:t>and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Afghanistan</a:t>
            </a:r>
            <a:r>
              <a:rPr lang="en-US" sz="2400" dirty="0">
                <a:latin typeface="FT System Blank" pitchFamily="2" charset="0"/>
              </a:rPr>
              <a:t>. They have expressed support for the presence of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NATO-led forces </a:t>
            </a:r>
            <a:r>
              <a:rPr lang="en-US" sz="2400" dirty="0">
                <a:latin typeface="FT System Blank" pitchFamily="2" charset="0"/>
              </a:rPr>
              <a:t>in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Afghanistan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67485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924</Words>
  <Application>Microsoft Office PowerPoint</Application>
  <PresentationFormat>Custom</PresentationFormat>
  <Paragraphs>71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1_Office Theme</vt:lpstr>
      <vt:lpstr>MOST IMPORTANT TOPICS</vt:lpstr>
      <vt:lpstr>MOST IMPORTANT TOPICS</vt:lpstr>
      <vt:lpstr>INNER LINE PERMIT (ILP)</vt:lpstr>
      <vt:lpstr>CONTEXT</vt:lpstr>
      <vt:lpstr>WHAT IS ILP?</vt:lpstr>
      <vt:lpstr>HISTORICAL CONTEXT </vt:lpstr>
      <vt:lpstr>ADDITIONAL INFORMATION</vt:lpstr>
      <vt:lpstr>PROCEDURE FOR OBTAINING ILP</vt:lpstr>
      <vt:lpstr>IMPORTANCE OF ILP</vt:lpstr>
      <vt:lpstr>FUTURE OUTLOOK</vt:lpstr>
      <vt:lpstr>PRELIMS PRACTICE QUESTION</vt:lpstr>
      <vt:lpstr>MAINS PRACTICE QUESTION</vt:lpstr>
      <vt:lpstr>JONGAL BALAHU DIVAS </vt:lpstr>
      <vt:lpstr>CONTEXT</vt:lpstr>
      <vt:lpstr>ABOUT THE EVENT</vt:lpstr>
      <vt:lpstr>REGISTERED UNRECOGNISED POLITICAL PARTIES (RUPPS)</vt:lpstr>
      <vt:lpstr>CONTEXT</vt:lpstr>
      <vt:lpstr>PowerPoint Presentation</vt:lpstr>
      <vt:lpstr>ABOUT RUPP</vt:lpstr>
      <vt:lpstr>PowerPoint Presentation</vt:lpstr>
      <vt:lpstr>KERMAN CITY </vt:lpstr>
      <vt:lpstr>CONTEXT</vt:lpstr>
      <vt:lpstr>POLITICAL FEATURES OF IRAN</vt:lpstr>
      <vt:lpstr>MAJOR AREAS OF COOPERATION WITH INDIA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REGISTERED UNRECOGNISED POLITICAL PARTIES (RUPPS)</dc:title>
  <dc:creator>pradipta bharadwaj</dc:creator>
  <cp:lastModifiedBy>HP</cp:lastModifiedBy>
  <cp:revision>13</cp:revision>
  <dcterms:created xsi:type="dcterms:W3CDTF">2024-01-06T05:30:21Z</dcterms:created>
  <dcterms:modified xsi:type="dcterms:W3CDTF">2024-01-06T07:10:15Z</dcterms:modified>
</cp:coreProperties>
</file>